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66"/>
  </p:notesMasterIdLst>
  <p:handoutMasterIdLst>
    <p:handoutMasterId r:id="rId67"/>
  </p:handoutMasterIdLst>
  <p:sldIdLst>
    <p:sldId id="859" r:id="rId10"/>
    <p:sldId id="460" r:id="rId11"/>
    <p:sldId id="913" r:id="rId12"/>
    <p:sldId id="906" r:id="rId13"/>
    <p:sldId id="907" r:id="rId14"/>
    <p:sldId id="915" r:id="rId15"/>
    <p:sldId id="916" r:id="rId16"/>
    <p:sldId id="920" r:id="rId17"/>
    <p:sldId id="919" r:id="rId18"/>
    <p:sldId id="922" r:id="rId19"/>
    <p:sldId id="911" r:id="rId20"/>
    <p:sldId id="984" r:id="rId21"/>
    <p:sldId id="921" r:id="rId22"/>
    <p:sldId id="923" r:id="rId23"/>
    <p:sldId id="924" r:id="rId24"/>
    <p:sldId id="925" r:id="rId25"/>
    <p:sldId id="975" r:id="rId26"/>
    <p:sldId id="927" r:id="rId27"/>
    <p:sldId id="863" r:id="rId28"/>
    <p:sldId id="956" r:id="rId29"/>
    <p:sldId id="944" r:id="rId30"/>
    <p:sldId id="936" r:id="rId31"/>
    <p:sldId id="961" r:id="rId32"/>
    <p:sldId id="960" r:id="rId33"/>
    <p:sldId id="889" r:id="rId34"/>
    <p:sldId id="934" r:id="rId35"/>
    <p:sldId id="962" r:id="rId36"/>
    <p:sldId id="935" r:id="rId37"/>
    <p:sldId id="963" r:id="rId38"/>
    <p:sldId id="959" r:id="rId39"/>
    <p:sldId id="965" r:id="rId40"/>
    <p:sldId id="964" r:id="rId41"/>
    <p:sldId id="976" r:id="rId42"/>
    <p:sldId id="946" r:id="rId43"/>
    <p:sldId id="948" r:id="rId44"/>
    <p:sldId id="949" r:id="rId45"/>
    <p:sldId id="950" r:id="rId46"/>
    <p:sldId id="977" r:id="rId47"/>
    <p:sldId id="966" r:id="rId48"/>
    <p:sldId id="958" r:id="rId49"/>
    <p:sldId id="895" r:id="rId50"/>
    <p:sldId id="896" r:id="rId51"/>
    <p:sldId id="897" r:id="rId52"/>
    <p:sldId id="898" r:id="rId53"/>
    <p:sldId id="892" r:id="rId54"/>
    <p:sldId id="854" r:id="rId55"/>
    <p:sldId id="893" r:id="rId56"/>
    <p:sldId id="980" r:id="rId57"/>
    <p:sldId id="982" r:id="rId58"/>
    <p:sldId id="983" r:id="rId59"/>
    <p:sldId id="981" r:id="rId60"/>
    <p:sldId id="858" r:id="rId61"/>
    <p:sldId id="856" r:id="rId62"/>
    <p:sldId id="830" r:id="rId63"/>
    <p:sldId id="880" r:id="rId64"/>
    <p:sldId id="903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E557050-7DA0-EC4A-83DC-305F29EA8BCF}">
          <p14:sldIdLst>
            <p14:sldId id="859"/>
            <p14:sldId id="460"/>
          </p14:sldIdLst>
        </p14:section>
        <p14:section name="Decorators" id="{F6628ECC-D9E7-134D-AD5A-199DBFA28723}">
          <p14:sldIdLst>
            <p14:sldId id="913"/>
            <p14:sldId id="906"/>
            <p14:sldId id="907"/>
            <p14:sldId id="915"/>
            <p14:sldId id="916"/>
            <p14:sldId id="920"/>
            <p14:sldId id="919"/>
            <p14:sldId id="922"/>
            <p14:sldId id="911"/>
            <p14:sldId id="984"/>
            <p14:sldId id="921"/>
            <p14:sldId id="923"/>
            <p14:sldId id="924"/>
            <p14:sldId id="925"/>
            <p14:sldId id="975"/>
            <p14:sldId id="927"/>
          </p14:sldIdLst>
        </p14:section>
        <p14:section name="Encapsulation" id="{EE72C608-7766-6643-9F4C-BA9C8A8E8607}">
          <p14:sldIdLst>
            <p14:sldId id="863"/>
            <p14:sldId id="956"/>
            <p14:sldId id="944"/>
            <p14:sldId id="936"/>
            <p14:sldId id="961"/>
            <p14:sldId id="960"/>
          </p14:sldIdLst>
        </p14:section>
        <p14:section name="@property @setter" id="{303BCE26-C019-2748-8211-6F7F14E2C704}">
          <p14:sldIdLst>
            <p14:sldId id="889"/>
            <p14:sldId id="934"/>
            <p14:sldId id="962"/>
            <p14:sldId id="935"/>
            <p14:sldId id="963"/>
            <p14:sldId id="959"/>
            <p14:sldId id="965"/>
            <p14:sldId id="964"/>
            <p14:sldId id="976"/>
            <p14:sldId id="946"/>
            <p14:sldId id="948"/>
            <p14:sldId id="949"/>
            <p14:sldId id="950"/>
            <p14:sldId id="977"/>
            <p14:sldId id="966"/>
          </p14:sldIdLst>
        </p14:section>
        <p14:section name="Polymorphism" id="{91F8039B-65BD-7E42-B2E5-28C6412D2081}">
          <p14:sldIdLst>
            <p14:sldId id="958"/>
            <p14:sldId id="895"/>
            <p14:sldId id="896"/>
            <p14:sldId id="897"/>
            <p14:sldId id="898"/>
            <p14:sldId id="892"/>
          </p14:sldIdLst>
        </p14:section>
        <p14:section name="class attributes" id="{A815FC84-4B02-1049-A379-E93316963FA9}">
          <p14:sldIdLst>
            <p14:sldId id="854"/>
            <p14:sldId id="893"/>
            <p14:sldId id="980"/>
            <p14:sldId id="982"/>
            <p14:sldId id="983"/>
            <p14:sldId id="981"/>
          </p14:sldIdLst>
        </p14:section>
        <p14:section name="Static Methods" id="{EA6EF98A-F27E-484E-B765-4951F9F01392}">
          <p14:sldIdLst>
            <p14:sldId id="858"/>
            <p14:sldId id="856"/>
            <p14:sldId id="830"/>
          </p14:sldIdLst>
        </p14:section>
        <p14:section name="Student Repository" id="{705B0E34-D2E9-9946-B93F-108718A0E9C1}">
          <p14:sldIdLst>
            <p14:sldId id="880"/>
            <p14:sldId id="9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DD7"/>
    <a:srgbClr val="A3DDD3"/>
    <a:srgbClr val="5AC5DD"/>
    <a:srgbClr val="77E2E5"/>
    <a:srgbClr val="78E5D4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9" autoAdjust="0"/>
    <p:restoredTop sz="91444" autoAdjust="0"/>
  </p:normalViewPr>
  <p:slideViewPr>
    <p:cSldViewPr snapToGrid="0">
      <p:cViewPr varScale="1">
        <p:scale>
          <a:sx n="119" d="100"/>
          <a:sy n="119" d="100"/>
        </p:scale>
        <p:origin x="16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69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219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3/26/20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3/26/20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09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8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02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5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894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9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89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56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3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5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62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4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90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9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09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55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74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63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20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7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2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5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4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890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91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67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38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29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51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833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51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21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50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068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13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595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621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662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312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372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04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210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34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985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875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644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156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953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783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26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5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1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8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7750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r>
              <a:rPr lang="en-US" dirty="0"/>
              <a:t>Chapter 23 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file://localhost/Users/jasonrodriguez/Projects/Power%20Points/FINAL%20Template/images/images/PPT_Template_Header.png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4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6116" y="6605986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/>
              <a:t>Chapter 23 Project Planning</a:t>
            </a:r>
          </a:p>
        </p:txBody>
      </p:sp>
      <p:sp>
        <p:nvSpPr>
          <p:cNvPr id="3" name="Text Placeholder 2"/>
          <p:cNvSpPr txBox="1">
            <a:spLocks/>
          </p:cNvSpPr>
          <p:nvPr userDrawn="1"/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Insert Text Here</a:t>
            </a:r>
          </a:p>
          <a:p>
            <a:pPr lvl="1"/>
            <a:r>
              <a:rPr lang="en-US" sz="1800" dirty="0"/>
              <a:t>Insert Text Here</a:t>
            </a:r>
          </a:p>
          <a:p>
            <a:pPr lvl="2"/>
            <a:r>
              <a:rPr lang="en-US" sz="1600" dirty="0"/>
              <a:t>Insert Text Here</a:t>
            </a:r>
          </a:p>
          <a:p>
            <a:pPr lvl="3"/>
            <a:r>
              <a:rPr lang="en-US" sz="1400" dirty="0"/>
              <a:t>Insert Text Here</a:t>
            </a:r>
          </a:p>
          <a:p>
            <a:pPr lvl="4"/>
            <a:r>
              <a:rPr lang="en-US" sz="1050" dirty="0"/>
              <a:t>Insert Text Here</a:t>
            </a:r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PT_Template_Footer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7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  <p:sldLayoutId id="2147483774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Insert Subhead Line 1</a:t>
            </a:r>
            <a:br>
              <a:rPr lang="en-US" sz="2400" dirty="0"/>
            </a:br>
            <a:r>
              <a:rPr lang="en-US" sz="2400" dirty="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3824" y="1364341"/>
            <a:ext cx="6415807" cy="2010230"/>
          </a:xfrm>
        </p:spPr>
        <p:txBody>
          <a:bodyPr/>
          <a:lstStyle/>
          <a:p>
            <a:r>
              <a:rPr lang="en-US" dirty="0"/>
              <a:t>SSW-810: Software Engineering Tools and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Jim Rowland</a:t>
            </a:r>
          </a:p>
          <a:p>
            <a:r>
              <a:rPr lang="en-US" dirty="0"/>
              <a:t>Software Engineering</a:t>
            </a:r>
          </a:p>
          <a:p>
            <a:r>
              <a:rPr lang="en-US" dirty="0"/>
              <a:t>School of Systems and Enterprises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23825" y="2502028"/>
            <a:ext cx="5776232" cy="1745086"/>
          </a:xfrm>
        </p:spPr>
        <p:txBody>
          <a:bodyPr/>
          <a:lstStyle/>
          <a:p>
            <a:endParaRPr lang="en-US" sz="3200" b="1" dirty="0"/>
          </a:p>
          <a:p>
            <a:r>
              <a:rPr lang="en-US" sz="3200" b="1" dirty="0"/>
              <a:t>Advanced Python Topics</a:t>
            </a:r>
          </a:p>
        </p:txBody>
      </p:sp>
    </p:spTree>
    <p:extLst>
      <p:ext uri="{BB962C8B-B14F-4D97-AF65-F5344CB8AC3E}">
        <p14:creationId xmlns:p14="http://schemas.microsoft.com/office/powerpoint/2010/main" val="447361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27183C-0785-ED4E-9021-34861971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742988"/>
            <a:ext cx="6718300" cy="41275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</a:rPr>
              <a:t>We can apply the same decorator to many functions</a:t>
            </a:r>
          </a:p>
          <a:p>
            <a:pPr>
              <a:spcAft>
                <a:spcPts val="0"/>
              </a:spcAft>
            </a:pPr>
            <a:endParaRPr lang="en-US" sz="28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One decorator, many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569BB20-5BF3-0847-94BC-3964DB360F6A}"/>
              </a:ext>
            </a:extLst>
          </p:cNvPr>
          <p:cNvSpPr/>
          <p:nvPr/>
        </p:nvSpPr>
        <p:spPr>
          <a:xfrm>
            <a:off x="4423300" y="4212659"/>
            <a:ext cx="3103105" cy="791085"/>
          </a:xfrm>
          <a:prstGeom prst="wedgeRoundRectCallout">
            <a:avLst>
              <a:gd name="adj1" fmla="val -92904"/>
              <a:gd name="adj2" fmla="val 989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Decorate many functions with the same decorator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BA5CB-6038-6142-89F5-A32382BB0052}"/>
              </a:ext>
            </a:extLst>
          </p:cNvPr>
          <p:cNvSpPr txBox="1"/>
          <p:nvPr/>
        </p:nvSpPr>
        <p:spPr>
          <a:xfrm>
            <a:off x="4139182" y="719299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55836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DA767E-ED5C-0A44-BDCD-D6E4AEFE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12951"/>
            <a:ext cx="5829300" cy="497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Decorating functions with arguments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53D91EA-3DFA-6541-8519-5BDDB6B0E834}"/>
              </a:ext>
            </a:extLst>
          </p:cNvPr>
          <p:cNvSpPr/>
          <p:nvPr/>
        </p:nvSpPr>
        <p:spPr>
          <a:xfrm>
            <a:off x="5244330" y="1298556"/>
            <a:ext cx="3824254" cy="636774"/>
          </a:xfrm>
          <a:prstGeom prst="wedgeRoundRectCallout">
            <a:avLst>
              <a:gd name="adj1" fmla="val -62542"/>
              <a:gd name="adj2" fmla="val 4605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wrapper() </a:t>
            </a:r>
            <a:r>
              <a:rPr lang="en-US" sz="2000" dirty="0">
                <a:solidFill>
                  <a:schemeClr val="bg1"/>
                </a:solidFill>
              </a:rPr>
              <a:t>accepts any number of args and keyword args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F01F6EC-1E48-274C-ACE9-D16F5E41E926}"/>
              </a:ext>
            </a:extLst>
          </p:cNvPr>
          <p:cNvSpPr/>
          <p:nvPr/>
        </p:nvSpPr>
        <p:spPr>
          <a:xfrm>
            <a:off x="2961286" y="3083126"/>
            <a:ext cx="3824255" cy="788273"/>
          </a:xfrm>
          <a:prstGeom prst="wedgeRoundRectCallout">
            <a:avLst>
              <a:gd name="adj1" fmla="val -59203"/>
              <a:gd name="adj2" fmla="val -5544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Return the result of calling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func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from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wrapper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A171030-05B7-194F-9760-DB581CD409D3}"/>
              </a:ext>
            </a:extLst>
          </p:cNvPr>
          <p:cNvSpPr/>
          <p:nvPr/>
        </p:nvSpPr>
        <p:spPr>
          <a:xfrm>
            <a:off x="5254429" y="2426245"/>
            <a:ext cx="3824254" cy="525589"/>
          </a:xfrm>
          <a:prstGeom prst="wedgeRoundRectCallout">
            <a:avLst>
              <a:gd name="adj1" fmla="val -58290"/>
              <a:gd name="adj2" fmla="val -230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Call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func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with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 args and kwargs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F1E78-B445-8C40-B0CB-427DCFE5D614}"/>
              </a:ext>
            </a:extLst>
          </p:cNvPr>
          <p:cNvSpPr txBox="1"/>
          <p:nvPr/>
        </p:nvSpPr>
        <p:spPr>
          <a:xfrm>
            <a:off x="4051676" y="79597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953571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45BE75-7C45-9B44-AE3B-BB76F0762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2" y="1674324"/>
            <a:ext cx="7264400" cy="3149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77"/>
                <a:cs typeface="Gill Sans MT"/>
              </a:rPr>
              <a:t>pp_fcall() – see function arguments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53D91EA-3DFA-6541-8519-5BDDB6B0E834}"/>
              </a:ext>
            </a:extLst>
          </p:cNvPr>
          <p:cNvSpPr/>
          <p:nvPr/>
        </p:nvSpPr>
        <p:spPr>
          <a:xfrm>
            <a:off x="4326453" y="3287748"/>
            <a:ext cx="4382116" cy="636774"/>
          </a:xfrm>
          <a:prstGeom prst="wedgeRoundRectCallout">
            <a:avLst>
              <a:gd name="adj1" fmla="val -40805"/>
              <a:gd name="adj2" fmla="val -736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print details of arbitrary function call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F1E78-B445-8C40-B0CB-427DCFE5D614}"/>
              </a:ext>
            </a:extLst>
          </p:cNvPr>
          <p:cNvSpPr txBox="1"/>
          <p:nvPr/>
        </p:nvSpPr>
        <p:spPr>
          <a:xfrm>
            <a:off x="4051676" y="79597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66462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5C8CA2-3475-E141-9FF7-4CF111C3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187"/>
            <a:ext cx="9144000" cy="3857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Execution time decorator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5018397" y="2782750"/>
            <a:ext cx="2781712" cy="1027250"/>
          </a:xfrm>
          <a:prstGeom prst="wedgeRoundRectCallout">
            <a:avLst>
              <a:gd name="adj1" fmla="val -77250"/>
              <a:gd name="adj2" fmla="val -606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Print function signature, return value,  and elapsed time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225F8CC8-F88B-BF42-9BF6-6AA7C3051B29}"/>
              </a:ext>
            </a:extLst>
          </p:cNvPr>
          <p:cNvSpPr/>
          <p:nvPr/>
        </p:nvSpPr>
        <p:spPr>
          <a:xfrm>
            <a:off x="4357060" y="1220064"/>
            <a:ext cx="4351509" cy="518796"/>
          </a:xfrm>
          <a:prstGeom prst="wedgeRoundRectCallout">
            <a:avLst>
              <a:gd name="adj1" fmla="val -64329"/>
              <a:gd name="adj2" fmla="val 5419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Accept any number/type of arguments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4E780-5D6A-1E44-8167-79B0010EF7A4}"/>
              </a:ext>
            </a:extLst>
          </p:cNvPr>
          <p:cNvSpPr txBox="1"/>
          <p:nvPr/>
        </p:nvSpPr>
        <p:spPr>
          <a:xfrm>
            <a:off x="4116992" y="698816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4010521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C0C67A-A7C5-7C47-AD28-E24F3F3B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434631"/>
            <a:ext cx="6667500" cy="4660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decorators: execution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64EDDB-229B-9844-AF50-B82E57A1121C}"/>
              </a:ext>
            </a:extLst>
          </p:cNvPr>
          <p:cNvSpPr/>
          <p:nvPr/>
        </p:nvSpPr>
        <p:spPr>
          <a:xfrm>
            <a:off x="4278249" y="1385427"/>
            <a:ext cx="3426143" cy="686073"/>
          </a:xfrm>
          <a:prstGeom prst="wedgeRoundRectCallout">
            <a:avLst>
              <a:gd name="adj1" fmla="val -138931"/>
              <a:gd name="adj2" fmla="val -492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Reuse the 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timeit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77"/>
              </a:rPr>
              <a:t> decorator for many functions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C9AD4-39D4-5A4A-BC38-7E6F113B1A0F}"/>
              </a:ext>
            </a:extLst>
          </p:cNvPr>
          <p:cNvSpPr txBox="1"/>
          <p:nvPr/>
        </p:nvSpPr>
        <p:spPr>
          <a:xfrm>
            <a:off x="4089151" y="748653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661704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1239D6-1384-434B-A40E-2058EFBBE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504950"/>
            <a:ext cx="7721600" cy="3848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decorators: execution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E1D37-FD7F-F740-95E5-5C9C935EF4D2}"/>
              </a:ext>
            </a:extLst>
          </p:cNvPr>
          <p:cNvSpPr txBox="1"/>
          <p:nvPr/>
        </p:nvSpPr>
        <p:spPr>
          <a:xfrm>
            <a:off x="4188860" y="723743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95FDD42-977F-594D-8CF0-067AB5145CF9}"/>
              </a:ext>
            </a:extLst>
          </p:cNvPr>
          <p:cNvSpPr/>
          <p:nvPr/>
        </p:nvSpPr>
        <p:spPr>
          <a:xfrm>
            <a:off x="4986047" y="2250250"/>
            <a:ext cx="2814063" cy="1001263"/>
          </a:xfrm>
          <a:prstGeom prst="wedgeRoundRectCallout">
            <a:avLst>
              <a:gd name="adj1" fmla="val -57218"/>
              <a:gd name="adj2" fmla="val 7020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timeit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helps with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294735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9135F9-E992-374E-8DC2-F87654BD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016546"/>
            <a:ext cx="7005060" cy="52239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decorators: logging function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5FEB1-8A45-1749-809A-D23AF1F73DFB}"/>
              </a:ext>
            </a:extLst>
          </p:cNvPr>
          <p:cNvSpPr txBox="1"/>
          <p:nvPr/>
        </p:nvSpPr>
        <p:spPr>
          <a:xfrm>
            <a:off x="4188859" y="689620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BFFEA1E-CD67-9A4F-9CA7-548E1ABADF9C}"/>
              </a:ext>
            </a:extLst>
          </p:cNvPr>
          <p:cNvSpPr/>
          <p:nvPr/>
        </p:nvSpPr>
        <p:spPr>
          <a:xfrm>
            <a:off x="3462047" y="2725394"/>
            <a:ext cx="2814063" cy="1001263"/>
          </a:xfrm>
          <a:prstGeom prst="wedgeRoundRectCallout">
            <a:avLst>
              <a:gd name="adj1" fmla="val -76911"/>
              <a:gd name="adj2" fmla="val -1281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latin typeface="Courier" pitchFamily="2" charset="0"/>
              </a:rPr>
              <a:t>log_calls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77"/>
              </a:rPr>
              <a:t>helps with tracking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631442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 allow us to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extend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behavior of a function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without modifying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function</a:t>
            </a:r>
          </a:p>
          <a:p>
            <a:pPr lvl="1"/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Wrapping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extra functionality before and after a function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@foo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def bar(): …</a:t>
            </a:r>
          </a:p>
          <a:p>
            <a:pPr>
              <a:spcAft>
                <a:spcPts val="600"/>
              </a:spcAft>
            </a:pPr>
            <a:endParaRPr lang="en-US" sz="28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https://wiki.python.org/moin/PythonDecoratorLibrary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ACAF1-131A-4B48-8E57-CA39210D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36" y="2896847"/>
            <a:ext cx="2523217" cy="9882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Decorators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8879ABC-9B79-E241-9028-ED0B1C346D49}"/>
              </a:ext>
            </a:extLst>
          </p:cNvPr>
          <p:cNvSpPr/>
          <p:nvPr/>
        </p:nvSpPr>
        <p:spPr>
          <a:xfrm>
            <a:off x="2335005" y="4708294"/>
            <a:ext cx="4462178" cy="1380058"/>
          </a:xfrm>
          <a:prstGeom prst="wedgeRoundRectCallout">
            <a:avLst>
              <a:gd name="adj1" fmla="val -42405"/>
              <a:gd name="adj2" fmla="val -331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I won’t ask you to write a decorator but I do want you to understand what’s happening when you see one</a:t>
            </a:r>
            <a:endParaRPr lang="en-US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945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4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13514"/>
              </p:ext>
            </p:extLst>
          </p:nvPr>
        </p:nvGraphicFramePr>
        <p:xfrm>
          <a:off x="717223" y="1620457"/>
          <a:ext cx="7749432" cy="45753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6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65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Public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Private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961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Sharing</a:t>
                      </a:r>
                      <a:r>
                        <a:rPr lang="en-US" b="1" baseline="0"/>
                        <a:t> 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Shared freely with</a:t>
                      </a:r>
                      <a:r>
                        <a:rPr lang="en-US" baseline="0"/>
                        <a:t> other modules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 shared: </a:t>
                      </a:r>
                    </a:p>
                    <a:p>
                      <a:pPr algn="ctr"/>
                      <a:r>
                        <a:rPr lang="en-US"/>
                        <a:t>details are hidden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1961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Used by others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Safely used by other modules without concern</a:t>
                      </a:r>
                      <a:r>
                        <a:rPr lang="en-US" baseline="0"/>
                        <a:t> of changes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Not available to other</a:t>
                      </a:r>
                      <a:r>
                        <a:rPr lang="en-US" baseline="0"/>
                        <a:t> classes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285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Cost of 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New interfaces</a:t>
                      </a:r>
                      <a:r>
                        <a:rPr lang="en-US" baseline="0"/>
                        <a:t> are cheap but changes may be </a:t>
                      </a:r>
                      <a:r>
                        <a:rPr lang="en-US"/>
                        <a:t>very expensive if</a:t>
                      </a:r>
                      <a:r>
                        <a:rPr lang="en-US" baseline="0"/>
                        <a:t> the change breaks other modules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Class implementation may change without impacting other modules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Encapsulation/Information Hiding:</a:t>
            </a:r>
            <a:br>
              <a:rPr lang="en-US">
                <a:latin typeface="Gill Sans MT"/>
                <a:cs typeface="Gill Sans MT"/>
              </a:rPr>
            </a:br>
            <a:r>
              <a:rPr lang="en-US">
                <a:latin typeface="Gill Sans MT"/>
                <a:cs typeface="Gill Sans MT"/>
              </a:rPr>
              <a:t>Public vs Private interfaces in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418" y="1979272"/>
            <a:ext cx="790428" cy="158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38559" y="2307752"/>
            <a:ext cx="1583040" cy="9260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42" y="1956121"/>
            <a:ext cx="1447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4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90725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</a:t>
            </a:r>
          </a:p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Encapsulation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@property, @attribute.setter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Polymorphism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Dynamic typing with Duck Typing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Class attributes</a:t>
            </a:r>
          </a:p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Static methods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Today’s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89" y="3660921"/>
            <a:ext cx="2013434" cy="201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E2F94-B549-D344-8208-0E530CA1B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998" y="2645636"/>
            <a:ext cx="2523217" cy="988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5BBD4-418D-6B4F-9BA0-4C49B9198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507" y="593025"/>
            <a:ext cx="2108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67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135045"/>
            <a:ext cx="8942798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>
                <a:latin typeface="Gill Sans MT" charset="0"/>
                <a:ea typeface="ＭＳ Ｐゴシック" charset="0"/>
                <a:cs typeface="ＭＳ Ｐゴシック" charset="0"/>
              </a:rPr>
              <a:t>What?</a:t>
            </a:r>
          </a:p>
          <a:p>
            <a:pPr lvl="1">
              <a:spcAft>
                <a:spcPts val="60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Attributes and methods critical to the proper behavior of the class</a:t>
            </a:r>
          </a:p>
          <a:p>
            <a:pPr lvl="1"/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Design decisions, e.g. critical data structures</a:t>
            </a:r>
          </a:p>
          <a:p>
            <a:pPr>
              <a:spcAft>
                <a:spcPts val="0"/>
              </a:spcAft>
            </a:pPr>
            <a:r>
              <a:rPr lang="en-US" sz="2800" b="1" i="1">
                <a:latin typeface="Gill Sans MT" charset="0"/>
                <a:ea typeface="ＭＳ Ｐゴシック" charset="0"/>
                <a:cs typeface="ＭＳ Ｐゴシック" charset="0"/>
              </a:rPr>
              <a:t>From whom?</a:t>
            </a:r>
          </a:p>
          <a:p>
            <a:pPr lvl="1">
              <a:spcAft>
                <a:spcPts val="60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Programmers (including the class author) with access to code</a:t>
            </a:r>
          </a:p>
          <a:p>
            <a:pPr lvl="2">
              <a:spcAft>
                <a:spcPts val="60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Data privacy is </a:t>
            </a:r>
            <a:r>
              <a:rPr lang="en-US" sz="2400" b="1">
                <a:latin typeface="Gill Sans MT" charset="0"/>
                <a:ea typeface="ＭＳ Ｐゴシック" charset="0"/>
                <a:cs typeface="ＭＳ Ｐゴシック" charset="0"/>
              </a:rPr>
              <a:t>not</a:t>
            </a: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 relevant because the code is available</a:t>
            </a:r>
          </a:p>
          <a:p>
            <a:pPr lvl="1"/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Subclasses derived from the superclass</a:t>
            </a:r>
          </a:p>
          <a:p>
            <a:pPr>
              <a:spcAft>
                <a:spcPts val="600"/>
              </a:spcAft>
            </a:pPr>
            <a:r>
              <a:rPr lang="en-US" sz="2800" b="1" i="1">
                <a:latin typeface="Gill Sans MT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lvl="1">
              <a:spcAft>
                <a:spcPts val="60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Improve encapsulation to allow the internal implementation to change without impacting the public interfaces used by other code</a:t>
            </a:r>
          </a:p>
          <a:p>
            <a:pPr lvl="1">
              <a:spcAft>
                <a:spcPts val="600"/>
              </a:spcAft>
            </a:pP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182469" cy="636774"/>
          </a:xfrm>
        </p:spPr>
        <p:txBody>
          <a:bodyPr/>
          <a:lstStyle/>
          <a:p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3200" b="0" dirty="0">
                <a:latin typeface="Gill Sans MT" charset="0"/>
                <a:ea typeface="ＭＳ Ｐゴシック" charset="0"/>
                <a:cs typeface="ＭＳ Ｐゴシック" charset="0"/>
              </a:rPr>
              <a:t>are we hiding</a:t>
            </a:r>
            <a:r>
              <a:rPr lang="en-US" sz="3200" b="0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from whom </a:t>
            </a:r>
            <a:r>
              <a:rPr lang="en-US" sz="3200" b="0" dirty="0">
                <a:latin typeface="Gill Sans MT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  <a:t> why?</a:t>
            </a:r>
            <a:br>
              <a:rPr lang="en-US" sz="3200" i="1" dirty="0">
                <a:latin typeface="Gill Sans MT" charset="0"/>
                <a:ea typeface="ＭＳ Ｐゴシック" charset="0"/>
                <a:cs typeface="ＭＳ Ｐゴシック" charset="0"/>
              </a:rPr>
            </a:br>
            <a:endParaRPr lang="en-US" sz="3200" dirty="0">
              <a:latin typeface="Gill Sans MT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09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Private/Protected attributes/methods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49504"/>
            <a:ext cx="8681460" cy="2279496"/>
          </a:xfrm>
        </p:spPr>
        <p:txBody>
          <a:bodyPr/>
          <a:lstStyle/>
          <a:p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Java and C++ enforce public, protected, and private in the compiler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Python assumes that we’re all responsible adults and everyone will follow the Python conventions: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(no _)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name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is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public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(single _)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_name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is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protected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__name </a:t>
            </a:r>
            <a:r>
              <a:rPr lang="en-US" sz="26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(double _ )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tells the reader that </a:t>
            </a:r>
            <a:r>
              <a:rPr lang="en-US" sz="2600" dirty="0">
                <a:latin typeface="Courier" pitchFamily="2" charset="0"/>
                <a:ea typeface="ＭＳ Ｐゴシック" charset="0"/>
                <a:cs typeface="ＭＳ Ｐゴシック" charset="0"/>
              </a:rPr>
              <a:t>__name</a:t>
            </a:r>
            <a:r>
              <a:rPr lang="en-US" sz="2600" dirty="0">
                <a:latin typeface="+mn-lt"/>
                <a:ea typeface="ＭＳ Ｐゴシック" charset="0"/>
                <a:cs typeface="ＭＳ Ｐゴシック" charset="0"/>
              </a:rPr>
              <a:t> is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private and shouldn’t be used outside the class definition</a:t>
            </a:r>
            <a:endParaRPr lang="en-US" sz="2600" dirty="0">
              <a:latin typeface="Courier" pitchFamily="2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BA982-F3E9-5942-8F0B-043E0D5E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744" y="4819679"/>
            <a:ext cx="3135443" cy="14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3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1DFDB3-81D3-7148-8281-9142C7013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276073"/>
            <a:ext cx="7645400" cy="3594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Private/Protected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987827"/>
            <a:ext cx="8928906" cy="156268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name tells the reader that name is public</a:t>
            </a:r>
          </a:p>
          <a:p>
            <a:pPr>
              <a:spcAft>
                <a:spcPts val="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_name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tells reader that _name is protected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only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by convention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__name 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tells reader that __name is private </a:t>
            </a:r>
            <a:r>
              <a:rPr lang="en-US" sz="2400" b="1" dirty="0">
                <a:latin typeface="Gill Sans MT" charset="0"/>
                <a:ea typeface="ＭＳ Ｐゴシック" charset="0"/>
                <a:cs typeface="ＭＳ Ｐゴシック" charset="0"/>
              </a:rPr>
              <a:t>only</a:t>
            </a:r>
            <a:r>
              <a:rPr lang="en-US" sz="2400" dirty="0">
                <a:latin typeface="Gill Sans MT" charset="0"/>
                <a:ea typeface="ＭＳ Ｐゴシック" charset="0"/>
                <a:cs typeface="ＭＳ Ｐゴシック" charset="0"/>
              </a:rPr>
              <a:t> by convention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4348096" y="2906683"/>
            <a:ext cx="4795904" cy="421488"/>
          </a:xfrm>
          <a:prstGeom prst="wedgeRoundRectCallout">
            <a:avLst>
              <a:gd name="adj1" fmla="val -61452"/>
              <a:gd name="adj2" fmla="val 2198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" pitchFamily="2" charset="0"/>
              </a:rPr>
              <a:t>self._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attr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is </a:t>
            </a:r>
            <a:r>
              <a:rPr lang="en-US" sz="2000" b="1" i="1">
                <a:solidFill>
                  <a:schemeClr val="bg1"/>
                </a:solidFill>
              </a:rPr>
              <a:t>protected</a:t>
            </a:r>
            <a:r>
              <a:rPr lang="en-US" sz="2000">
                <a:solidFill>
                  <a:schemeClr val="bg1"/>
                </a:solidFill>
              </a:rPr>
              <a:t> by convention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3C36320-8D92-944B-A515-A3634E851C33}"/>
              </a:ext>
            </a:extLst>
          </p:cNvPr>
          <p:cNvSpPr/>
          <p:nvPr/>
        </p:nvSpPr>
        <p:spPr>
          <a:xfrm>
            <a:off x="4363362" y="3539573"/>
            <a:ext cx="4795904" cy="421488"/>
          </a:xfrm>
          <a:prstGeom prst="wedgeRoundRectCallout">
            <a:avLst>
              <a:gd name="adj1" fmla="val -54539"/>
              <a:gd name="adj2" fmla="val -8040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" pitchFamily="2" charset="0"/>
              </a:rPr>
              <a:t>self.__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attr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is </a:t>
            </a:r>
            <a:r>
              <a:rPr lang="en-US" sz="2000" b="1" i="1">
                <a:solidFill>
                  <a:schemeClr val="bg1"/>
                </a:solidFill>
              </a:rPr>
              <a:t>private</a:t>
            </a:r>
            <a:r>
              <a:rPr lang="en-US" sz="2000">
                <a:solidFill>
                  <a:schemeClr val="bg1"/>
                </a:solidFill>
              </a:rPr>
              <a:t>  by convention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6EBBA3B9-7A3F-F341-B636-B2A179FD5848}"/>
              </a:ext>
            </a:extLst>
          </p:cNvPr>
          <p:cNvSpPr/>
          <p:nvPr/>
        </p:nvSpPr>
        <p:spPr>
          <a:xfrm>
            <a:off x="3169181" y="4678981"/>
            <a:ext cx="5897584" cy="421488"/>
          </a:xfrm>
          <a:prstGeom prst="wedgeRoundRectCallout">
            <a:avLst>
              <a:gd name="adj1" fmla="val -63652"/>
              <a:gd name="adj2" fmla="val -183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Public and Protected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+mj-lt"/>
              </a:rPr>
              <a:t>attrs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can be used as expected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78FA9E65-6B26-A64E-9D92-6C2A07075615}"/>
              </a:ext>
            </a:extLst>
          </p:cNvPr>
          <p:cNvSpPr/>
          <p:nvPr/>
        </p:nvSpPr>
        <p:spPr>
          <a:xfrm>
            <a:off x="3169181" y="5249180"/>
            <a:ext cx="5470329" cy="421488"/>
          </a:xfrm>
          <a:prstGeom prst="wedgeRoundRectCallout">
            <a:avLst>
              <a:gd name="adj1" fmla="val -64058"/>
              <a:gd name="adj2" fmla="val -6633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Private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000" err="1">
                <a:solidFill>
                  <a:schemeClr val="bg1"/>
                </a:solidFill>
                <a:latin typeface="+mj-lt"/>
              </a:rPr>
              <a:t>attrs</a:t>
            </a:r>
            <a:r>
              <a:rPr lang="en-US" sz="2000">
                <a:solidFill>
                  <a:schemeClr val="bg1"/>
                </a:solidFill>
                <a:latin typeface="+mj-lt"/>
              </a:rPr>
              <a:t> are hidden by name mangling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096B202-9A6D-8245-B826-02DC7611E508}"/>
              </a:ext>
            </a:extLst>
          </p:cNvPr>
          <p:cNvSpPr/>
          <p:nvPr/>
        </p:nvSpPr>
        <p:spPr>
          <a:xfrm>
            <a:off x="4085803" y="2139754"/>
            <a:ext cx="4795904" cy="421488"/>
          </a:xfrm>
          <a:prstGeom prst="wedgeRoundRectCallout">
            <a:avLst>
              <a:gd name="adj1" fmla="val -60818"/>
              <a:gd name="adj2" fmla="val 14753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self.attr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is </a:t>
            </a:r>
            <a:r>
              <a:rPr lang="en-US" sz="2000" b="1" i="1">
                <a:solidFill>
                  <a:schemeClr val="bg1"/>
                </a:solidFill>
              </a:rPr>
              <a:t>public</a:t>
            </a:r>
            <a:r>
              <a:rPr lang="en-US" sz="2000">
                <a:solidFill>
                  <a:schemeClr val="bg1"/>
                </a:solidFill>
              </a:rPr>
              <a:t> by convention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B8F0-095B-B64E-A995-EED1647B8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5917310"/>
            <a:ext cx="7351423" cy="34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Private/Protected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010405"/>
            <a:ext cx="8928906" cy="11798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Don’t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rely on </a:t>
            </a:r>
            <a:r>
              <a:rPr lang="en-US" sz="2800" b="1" i="1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private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to protect sensitive information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FACB6E6-FCAB-F846-B1BC-CA71C3E7A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5201944"/>
            <a:ext cx="5105400" cy="762000"/>
          </a:xfrm>
          <a:prstGeom prst="rect">
            <a:avLst/>
          </a:prstGeom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622B30A-EB2C-EF41-88C3-4B2554D49F33}"/>
              </a:ext>
            </a:extLst>
          </p:cNvPr>
          <p:cNvSpPr/>
          <p:nvPr/>
        </p:nvSpPr>
        <p:spPr>
          <a:xfrm>
            <a:off x="4085803" y="5227412"/>
            <a:ext cx="4064904" cy="736532"/>
          </a:xfrm>
          <a:prstGeom prst="wedgeRoundRectCallout">
            <a:avLst>
              <a:gd name="adj1" fmla="val -66800"/>
              <a:gd name="adj2" fmla="val -15596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Anyone with access to the code can still see all the details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FB9AB1-B45C-584E-9961-EE2438006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3" y="1504736"/>
            <a:ext cx="8825372" cy="35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93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D53D37-BB47-7F4B-9C1C-9CB99D6E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2289276"/>
            <a:ext cx="8817613" cy="26743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Private/Protected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96650" y="7118389"/>
            <a:ext cx="370115" cy="219294"/>
          </a:xfrm>
        </p:spPr>
        <p:txBody>
          <a:bodyPr/>
          <a:lstStyle/>
          <a:p>
            <a:fld id="{A117118A-BC41-4913-9A97-0BB9DC74274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AF59043-6B29-504A-9CE6-F35089E53C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010405"/>
            <a:ext cx="8928906" cy="117987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Use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protected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to warn readers not to rely on specific implementation details but most attributes are </a:t>
            </a:r>
            <a:r>
              <a:rPr lang="en-US" sz="2800" b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public</a:t>
            </a:r>
            <a:endParaRPr lang="en-US" sz="2400" b="1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3C36320-8D92-944B-A515-A3634E851C33}"/>
              </a:ext>
            </a:extLst>
          </p:cNvPr>
          <p:cNvSpPr/>
          <p:nvPr/>
        </p:nvSpPr>
        <p:spPr>
          <a:xfrm>
            <a:off x="5970601" y="3163872"/>
            <a:ext cx="3096164" cy="1338855"/>
          </a:xfrm>
          <a:prstGeom prst="wedgeRoundRectCallout">
            <a:avLst>
              <a:gd name="adj1" fmla="val -60402"/>
              <a:gd name="adj2" fmla="val -156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The implementation may change so don’t rely on protected attributes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2622B30A-EB2C-EF41-88C3-4B2554D49F33}"/>
              </a:ext>
            </a:extLst>
          </p:cNvPr>
          <p:cNvSpPr/>
          <p:nvPr/>
        </p:nvSpPr>
        <p:spPr>
          <a:xfrm>
            <a:off x="4362893" y="4936223"/>
            <a:ext cx="4064904" cy="736532"/>
          </a:xfrm>
          <a:prstGeom prst="wedgeRoundRectCallout">
            <a:avLst>
              <a:gd name="adj1" fmla="val -77126"/>
              <a:gd name="adj2" fmla="val -7128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It’s safe for other code to use public attributes and methods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5BC72064-7985-CD45-B56F-9D3BE447F0F9}"/>
              </a:ext>
            </a:extLst>
          </p:cNvPr>
          <p:cNvSpPr/>
          <p:nvPr/>
        </p:nvSpPr>
        <p:spPr>
          <a:xfrm>
            <a:off x="227013" y="5297418"/>
            <a:ext cx="3242699" cy="736532"/>
          </a:xfrm>
          <a:prstGeom prst="wedgeRoundRectCallout">
            <a:avLst>
              <a:gd name="adj1" fmla="val -40998"/>
              <a:gd name="adj2" fmla="val 114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add()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count()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are public methods</a:t>
            </a:r>
          </a:p>
        </p:txBody>
      </p:sp>
    </p:spTree>
    <p:extLst>
      <p:ext uri="{BB962C8B-B14F-4D97-AF65-F5344CB8AC3E}">
        <p14:creationId xmlns:p14="http://schemas.microsoft.com/office/powerpoint/2010/main" val="1005603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81794" y="1293381"/>
            <a:ext cx="3671106" cy="4511810"/>
          </a:xfrm>
        </p:spPr>
        <p:txBody>
          <a:bodyPr/>
          <a:lstStyle/>
          <a:p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Class Item:</a:t>
            </a:r>
          </a:p>
          <a:p>
            <a:pPr>
              <a:spcAft>
                <a:spcPts val="0"/>
              </a:spcAft>
            </a:pPr>
            <a:r>
              <a:rPr lang="en-US" sz="2600" i="1">
                <a:latin typeface="Gill Sans MT" charset="0"/>
                <a:ea typeface="ＭＳ Ｐゴシック" charset="0"/>
                <a:cs typeface="ＭＳ Ｐゴシック" charset="0"/>
              </a:rPr>
              <a:t>Attributes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name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price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quantity</a:t>
            </a:r>
          </a:p>
          <a:p>
            <a:pPr>
              <a:spcAft>
                <a:spcPts val="0"/>
              </a:spcAft>
            </a:pPr>
            <a:r>
              <a:rPr lang="en-US" sz="2600" i="1">
                <a:latin typeface="Gill Sans MT" charset="0"/>
                <a:ea typeface="ＭＳ Ｐゴシック" charset="0"/>
                <a:cs typeface="ＭＳ Ｐゴシック" charset="0"/>
              </a:rPr>
              <a:t>Methods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cost()</a:t>
            </a:r>
          </a:p>
          <a:p>
            <a:pPr marL="914400" lvl="1" indent="-457200">
              <a:spcAft>
                <a:spcPts val="0"/>
              </a:spcAft>
              <a:buFont typeface="Arial" charset="0"/>
              <a:buChar char="•"/>
            </a:pP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</a:t>
            </a:r>
            <a:r>
              <a:rPr lang="en-US" sz="2400" err="1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str</a:t>
            </a:r>
            <a:r>
              <a:rPr lang="en-US" sz="2400">
                <a:solidFill>
                  <a:srgbClr val="00B05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__()</a:t>
            </a:r>
          </a:p>
          <a:p>
            <a:endParaRPr lang="en-U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e-Commerce Shopping Cart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114526" y="3854616"/>
            <a:ext cx="5964158" cy="1026207"/>
          </a:xfrm>
          <a:prstGeom prst="wedgeRoundRectCallout">
            <a:avLst>
              <a:gd name="adj1" fmla="val -64797"/>
              <a:gd name="adj2" fmla="val -12091"/>
              <a:gd name="adj3" fmla="val 16667"/>
            </a:avLst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Public so other code is free to assume that these interfaces will always be supported.  The interfaces won’t change.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DF1B928-1C6A-1041-9CE2-8112B2040558}"/>
              </a:ext>
            </a:extLst>
          </p:cNvPr>
          <p:cNvSpPr/>
          <p:nvPr/>
        </p:nvSpPr>
        <p:spPr>
          <a:xfrm>
            <a:off x="3114526" y="2205590"/>
            <a:ext cx="5964158" cy="1026207"/>
          </a:xfrm>
          <a:prstGeom prst="wedgeRoundRectCallout">
            <a:avLst>
              <a:gd name="adj1" fmla="val -64294"/>
              <a:gd name="adj2" fmla="val 6899"/>
              <a:gd name="adj3" fmla="val 16667"/>
            </a:avLst>
          </a:prstGeom>
          <a:solidFill>
            <a:srgbClr val="00B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Public so other code is free to assume that these interfaces will always be supported.  The interfaces won’t change.</a:t>
            </a:r>
          </a:p>
        </p:txBody>
      </p:sp>
    </p:spTree>
    <p:extLst>
      <p:ext uri="{BB962C8B-B14F-4D97-AF65-F5344CB8AC3E}">
        <p14:creationId xmlns:p14="http://schemas.microsoft.com/office/powerpoint/2010/main" val="279546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9108B8-59E8-D14C-AA85-E2522F78D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925711"/>
            <a:ext cx="8196551" cy="52849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2966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Java-inspired </a:t>
            </a:r>
            <a:r>
              <a:rPr lang="en-US">
                <a:latin typeface="Courier" pitchFamily="2" charset="0"/>
                <a:cs typeface="Gill Sans MT"/>
              </a:rPr>
              <a:t>Item</a:t>
            </a:r>
            <a:r>
              <a:rPr lang="en-US">
                <a:latin typeface="Gill Sans MT"/>
                <a:cs typeface="Gill Sans MT"/>
              </a:rPr>
              <a:t> class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E624BDA-368F-1843-9454-5FD18EE965F4}"/>
              </a:ext>
            </a:extLst>
          </p:cNvPr>
          <p:cNvSpPr/>
          <p:nvPr/>
        </p:nvSpPr>
        <p:spPr>
          <a:xfrm>
            <a:off x="4332215" y="2195050"/>
            <a:ext cx="3299111" cy="814189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Getter()/Setter methods defined  for all attributes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7D439EE-3810-FD4F-8A23-392840C8681C}"/>
              </a:ext>
            </a:extLst>
          </p:cNvPr>
          <p:cNvSpPr/>
          <p:nvPr/>
        </p:nvSpPr>
        <p:spPr>
          <a:xfrm>
            <a:off x="4332215" y="3651658"/>
            <a:ext cx="3299111" cy="103117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Gill Sans MT" charset="0"/>
                <a:ea typeface="ＭＳ Ｐゴシック" charset="0"/>
                <a:cs typeface="ＭＳ Ｐゴシック" charset="0"/>
              </a:rPr>
              <a:t>Pythonistas cringe at all the extra code to read and maintain 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1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05D9AB-077F-4F46-9126-1A57C117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538432"/>
            <a:ext cx="8140700" cy="2146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2966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Adjust price to include 20% discount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7D439EE-3810-FD4F-8A23-392840C8681C}"/>
              </a:ext>
            </a:extLst>
          </p:cNvPr>
          <p:cNvSpPr/>
          <p:nvPr/>
        </p:nvSpPr>
        <p:spPr>
          <a:xfrm>
            <a:off x="4825557" y="3945241"/>
            <a:ext cx="3568934" cy="1197091"/>
          </a:xfrm>
          <a:prstGeom prst="wedgeRoundRectCallout">
            <a:avLst>
              <a:gd name="adj1" fmla="val -23007"/>
              <a:gd name="adj2" fmla="val -11336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Gill Sans MT" charset="0"/>
                <a:ea typeface="ＭＳ Ｐゴシック" charset="0"/>
                <a:cs typeface="ＭＳ Ｐゴシック" charset="0"/>
              </a:rPr>
              <a:t>Getters/Setters provide encapsulation at the cost of concise, readable code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941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4F776-F1D8-8143-9FBD-1B2C6D6F0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0" y="1357744"/>
            <a:ext cx="8894992" cy="3522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err="1">
                <a:latin typeface="Gill Sans MT"/>
                <a:cs typeface="Gill Sans MT"/>
              </a:rPr>
              <a:t>Pythonic</a:t>
            </a:r>
            <a:r>
              <a:rPr lang="en-US">
                <a:latin typeface="Gill Sans MT"/>
                <a:cs typeface="Gill Sans MT"/>
              </a:rPr>
              <a:t> </a:t>
            </a:r>
            <a:r>
              <a:rPr lang="en-US">
                <a:latin typeface="Courier" pitchFamily="2" charset="0"/>
                <a:cs typeface="Gill Sans MT"/>
              </a:rPr>
              <a:t>Item</a:t>
            </a:r>
            <a:r>
              <a:rPr lang="en-US">
                <a:latin typeface="Gill Sans MT"/>
                <a:cs typeface="Gill Sans MT"/>
              </a:rPr>
              <a:t>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3997803" y="1869904"/>
            <a:ext cx="4489814" cy="441849"/>
          </a:xfrm>
          <a:prstGeom prst="wedgeRoundRectCallout">
            <a:avLst>
              <a:gd name="adj1" fmla="val -73794"/>
              <a:gd name="adj2" fmla="val -371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name, price, and quantity are public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3997803" y="2613915"/>
            <a:ext cx="3497506" cy="441849"/>
          </a:xfrm>
          <a:prstGeom prst="wedgeRoundRectCallout">
            <a:avLst>
              <a:gd name="adj1" fmla="val -54747"/>
              <a:gd name="adj2" fmla="val -195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cost() is public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19EEE91-FA63-5B49-A801-BC93F591403B}"/>
              </a:ext>
            </a:extLst>
          </p:cNvPr>
          <p:cNvSpPr/>
          <p:nvPr/>
        </p:nvSpPr>
        <p:spPr>
          <a:xfrm>
            <a:off x="2677463" y="4335553"/>
            <a:ext cx="3777126" cy="696041"/>
          </a:xfrm>
          <a:prstGeom prst="wedgeRoundRectCallout">
            <a:avLst>
              <a:gd name="adj1" fmla="val -82422"/>
              <a:gd name="adj2" fmla="val -25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All attributes are available with </a:t>
            </a:r>
            <a:r>
              <a:rPr lang="en-US" sz="2000" err="1">
                <a:solidFill>
                  <a:schemeClr val="bg1"/>
                </a:solidFill>
                <a:latin typeface="Courier" pitchFamily="2" charset="0"/>
              </a:rPr>
              <a:t>object.attribute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notation</a:t>
            </a:r>
          </a:p>
        </p:txBody>
      </p:sp>
    </p:spTree>
    <p:extLst>
      <p:ext uri="{BB962C8B-B14F-4D97-AF65-F5344CB8AC3E}">
        <p14:creationId xmlns:p14="http://schemas.microsoft.com/office/powerpoint/2010/main" val="2421136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D2855C-9E10-F347-9A09-1EC21E3A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3" y="1234727"/>
            <a:ext cx="7391400" cy="214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21028-2CA7-484F-8D5A-1767E6AE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33" y="3474192"/>
            <a:ext cx="6172200" cy="2159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Discounting the price of Items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C954E235-3C98-9340-86A4-6F16AA442083}"/>
              </a:ext>
            </a:extLst>
          </p:cNvPr>
          <p:cNvSpPr/>
          <p:nvPr/>
        </p:nvSpPr>
        <p:spPr>
          <a:xfrm>
            <a:off x="5720892" y="1141562"/>
            <a:ext cx="3329091" cy="1233028"/>
          </a:xfrm>
          <a:prstGeom prst="wedgeRoundRectCallout">
            <a:avLst>
              <a:gd name="adj1" fmla="val -60809"/>
              <a:gd name="adj2" fmla="val 569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Gill Sans MT" charset="0"/>
                <a:ea typeface="ＭＳ Ｐゴシック" charset="0"/>
                <a:cs typeface="ＭＳ Ｐゴシック" charset="0"/>
              </a:rPr>
              <a:t>Getters/Setters provide encapsulation at the cost of concise code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5495476" y="3118436"/>
            <a:ext cx="3583208" cy="686468"/>
          </a:xfrm>
          <a:prstGeom prst="wedgeRoundRectCallout">
            <a:avLst>
              <a:gd name="adj1" fmla="val -54081"/>
              <a:gd name="adj2" fmla="val -94585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Which is easier to read and maintain?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D320DAFB-B8A6-2444-8A51-C6CD3BF3B30A}"/>
              </a:ext>
            </a:extLst>
          </p:cNvPr>
          <p:cNvSpPr/>
          <p:nvPr/>
        </p:nvSpPr>
        <p:spPr>
          <a:xfrm>
            <a:off x="5495476" y="3122945"/>
            <a:ext cx="3583208" cy="686468"/>
          </a:xfrm>
          <a:prstGeom prst="wedgeRoundRectCallout">
            <a:avLst>
              <a:gd name="adj1" fmla="val -76304"/>
              <a:gd name="adj2" fmla="val 201335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Which is easier to read and maintain?</a:t>
            </a:r>
          </a:p>
        </p:txBody>
      </p:sp>
    </p:spTree>
    <p:extLst>
      <p:ext uri="{BB962C8B-B14F-4D97-AF65-F5344CB8AC3E}">
        <p14:creationId xmlns:p14="http://schemas.microsoft.com/office/powerpoint/2010/main" val="351136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Decorators allow us to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extend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the behavior of a function </a:t>
            </a:r>
            <a:r>
              <a:rPr lang="en-US" sz="2800" b="1" i="1" dirty="0">
                <a:latin typeface="Gill Sans MT" charset="0"/>
                <a:ea typeface="ＭＳ Ｐゴシック" charset="0"/>
                <a:cs typeface="ＭＳ Ｐゴシック" charset="0"/>
              </a:rPr>
              <a:t>without modifying 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the function</a:t>
            </a:r>
          </a:p>
          <a:p>
            <a:pPr lvl="1"/>
            <a:r>
              <a:rPr lang="en-US" sz="2600" b="1" i="1" dirty="0">
                <a:latin typeface="Gill Sans MT" charset="0"/>
                <a:ea typeface="ＭＳ Ｐゴシック" charset="0"/>
                <a:cs typeface="ＭＳ Ｐゴシック" charset="0"/>
              </a:rPr>
              <a:t>Wrapping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extra functionality before and after a function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Examples: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Time a function call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Track how many times a function is called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Memoize a function to use previous results</a:t>
            </a:r>
          </a:p>
          <a:p>
            <a:pPr lvl="1">
              <a:spcAft>
                <a:spcPts val="60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Mock a function call while testing</a:t>
            </a:r>
          </a:p>
          <a:p>
            <a:pPr lvl="1"/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Web frameworks, e.g. Flask</a:t>
            </a:r>
          </a:p>
          <a:p>
            <a:r>
              <a:rPr lang="en-US" sz="2800" i="1" dirty="0">
                <a:latin typeface="Gill Sans MT" charset="0"/>
                <a:ea typeface="ＭＳ Ｐゴシック" charset="0"/>
                <a:cs typeface="ＭＳ Ｐゴシック" charset="0"/>
              </a:rPr>
              <a:t>https://wiki.python.org/moin/PythonDecoratorLibrary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ACAF1-131A-4B48-8E57-CA39210D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52" y="2601820"/>
            <a:ext cx="2523217" cy="9882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88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064E85-C09A-E34F-8572-4671B6C6E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4137133"/>
            <a:ext cx="5245100" cy="10033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Our </a:t>
            </a:r>
            <a:r>
              <a:rPr lang="en-US" sz="2800" b="1">
                <a:latin typeface="Courier" pitchFamily="2" charset="0"/>
                <a:ea typeface="ＭＳ Ｐゴシック" charset="0"/>
                <a:cs typeface="ＭＳ Ｐゴシック" charset="0"/>
              </a:rPr>
              <a:t>class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b="1">
                <a:latin typeface="Courier" pitchFamily="2" charset="0"/>
                <a:ea typeface="ＭＳ Ｐゴシック" charset="0"/>
                <a:cs typeface="ＭＳ Ｐゴシック" charset="0"/>
              </a:rPr>
              <a:t>Item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code is very popular and is widely reused in many projects</a:t>
            </a:r>
          </a:p>
          <a:p>
            <a:pPr lvl="1"/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Developers have code using </a:t>
            </a:r>
            <a:r>
              <a:rPr lang="en-US" sz="2000" err="1">
                <a:latin typeface="Courier" pitchFamily="2" charset="0"/>
                <a:ea typeface="ＭＳ Ｐゴシック" charset="0"/>
                <a:cs typeface="ＭＳ Ｐゴシック" charset="0"/>
              </a:rPr>
              <a:t>object.attribute</a:t>
            </a:r>
            <a:r>
              <a:rPr lang="en-US" sz="200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notation</a:t>
            </a:r>
          </a:p>
          <a:p>
            <a:pPr algn="ctr"/>
            <a:r>
              <a:rPr lang="en-US" sz="2800">
                <a:latin typeface="Casual" pitchFamily="2" charset="77"/>
                <a:ea typeface="ＭＳ Ｐゴシック" charset="0"/>
                <a:cs typeface="ＭＳ Ｐゴシック" charset="0"/>
              </a:rPr>
              <a:t>…BUT THEN…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Unscrupulous customers discover that negative quantities lead to refunds</a:t>
            </a:r>
            <a:endParaRPr lang="en-U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Encapsulation is a good thing…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722BD5B0-75F4-1F45-84A7-923D42CE1882}"/>
              </a:ext>
            </a:extLst>
          </p:cNvPr>
          <p:cNvSpPr/>
          <p:nvPr/>
        </p:nvSpPr>
        <p:spPr>
          <a:xfrm>
            <a:off x="5472113" y="3793899"/>
            <a:ext cx="3583208" cy="686468"/>
          </a:xfrm>
          <a:prstGeom prst="wedgeRoundRectCallout">
            <a:avLst>
              <a:gd name="adj1" fmla="val -51103"/>
              <a:gd name="adj2" fmla="val 122557"/>
              <a:gd name="adj3" fmla="val 16667"/>
            </a:avLst>
          </a:prstGeom>
          <a:solidFill>
            <a:srgbClr val="FF0000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Oops!  We </a:t>
            </a:r>
            <a:r>
              <a:rPr lang="en-US" sz="2000" b="1" i="1" u="sng">
                <a:solidFill>
                  <a:schemeClr val="bg1"/>
                </a:solidFill>
              </a:rPr>
              <a:t>owe</a:t>
            </a:r>
            <a:r>
              <a:rPr lang="en-US" sz="2000">
                <a:solidFill>
                  <a:schemeClr val="bg1"/>
                </a:solidFill>
              </a:rPr>
              <a:t> money to the customer for buying apples!?!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2D3F010-B668-F64E-B0DA-CAE06E810DEA}"/>
              </a:ext>
            </a:extLst>
          </p:cNvPr>
          <p:cNvSpPr/>
          <p:nvPr/>
        </p:nvSpPr>
        <p:spPr>
          <a:xfrm>
            <a:off x="7150308" y="2526989"/>
            <a:ext cx="1928376" cy="686468"/>
          </a:xfrm>
          <a:prstGeom prst="wedgeRoundRectCallout">
            <a:avLst>
              <a:gd name="adj1" fmla="val -47196"/>
              <a:gd name="adj2" fmla="val 76370"/>
              <a:gd name="adj3" fmla="val 16667"/>
            </a:avLst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This happened to </a:t>
            </a:r>
            <a:r>
              <a:rPr lang="en-US" sz="2000" err="1">
                <a:solidFill>
                  <a:schemeClr val="bg1"/>
                </a:solidFill>
              </a:rPr>
              <a:t>Amazon.com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97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7414899" cy="451181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We need to guard the 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quantity</a:t>
            </a:r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 attribute against negative values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maybe getters/setters aren’t such a bad idea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but, getters/setters bloat the code</a:t>
            </a:r>
          </a:p>
          <a:p>
            <a:pPr lvl="1">
              <a:spcAft>
                <a:spcPts val="0"/>
              </a:spcAft>
            </a:pP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… worse yet, other projects have existing code using </a:t>
            </a:r>
            <a:r>
              <a:rPr lang="en-US" sz="2400" dirty="0" err="1">
                <a:latin typeface="Courier" pitchFamily="2" charset="0"/>
                <a:ea typeface="ＭＳ Ｐゴシック" charset="0"/>
                <a:cs typeface="ＭＳ Ｐゴシック" charset="0"/>
              </a:rPr>
              <a:t>object.attribute</a:t>
            </a:r>
            <a:r>
              <a:rPr lang="en-US" sz="2400" dirty="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600" dirty="0">
                <a:latin typeface="Gill Sans MT" charset="0"/>
                <a:ea typeface="ＭＳ Ｐゴシック" charset="0"/>
                <a:cs typeface="ＭＳ Ｐゴシック" charset="0"/>
              </a:rPr>
              <a:t>notation</a:t>
            </a:r>
          </a:p>
          <a:p>
            <a:pPr lvl="2">
              <a:spcAft>
                <a:spcPts val="1800"/>
              </a:spcAft>
            </a:pPr>
            <a:r>
              <a:rPr lang="en-US" sz="2200" dirty="0">
                <a:latin typeface="Gill Sans MT" charset="0"/>
                <a:ea typeface="ＭＳ Ｐゴシック" charset="0"/>
                <a:cs typeface="ＭＳ Ｐゴシック" charset="0"/>
              </a:rPr>
              <a:t>We can’t expect everyone to change all references throughout their code</a:t>
            </a:r>
            <a:endParaRPr lang="en-US" sz="2800" dirty="0">
              <a:latin typeface="Casual" pitchFamily="2" charset="77"/>
              <a:ea typeface="ＭＳ Ｐゴシック" charset="0"/>
              <a:cs typeface="ＭＳ Ｐゴシック" charset="0"/>
            </a:endParaRPr>
          </a:p>
          <a:p>
            <a:pPr algn="ctr">
              <a:spcAft>
                <a:spcPts val="600"/>
              </a:spcAft>
            </a:pPr>
            <a:r>
              <a:rPr lang="en-US" sz="2800" dirty="0">
                <a:latin typeface="Casual" pitchFamily="2" charset="77"/>
                <a:ea typeface="ＭＳ Ｐゴシック" charset="0"/>
                <a:cs typeface="ＭＳ Ｐゴシック" charset="0"/>
              </a:rPr>
              <a:t>What’s a Pythonista to do??? </a:t>
            </a:r>
          </a:p>
          <a:p>
            <a:pPr algn="ctr"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Hint: we’re </a:t>
            </a:r>
            <a:r>
              <a:rPr lang="en-US" sz="2800" b="1" i="1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not</a:t>
            </a: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 converting to Java</a:t>
            </a:r>
          </a:p>
          <a:p>
            <a:pPr algn="ctr">
              <a:spcAft>
                <a:spcPts val="0"/>
              </a:spcAft>
            </a:pPr>
            <a:r>
              <a:rPr lang="en-US" sz="2800" dirty="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Hint: maybe decorators can help!</a:t>
            </a:r>
            <a:endParaRPr lang="en-US" sz="2600" dirty="0">
              <a:latin typeface="Gill Sans MT" panose="020B0502020104020203" pitchFamily="34" charset="77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Encapsulation is a good thing…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1A5B9-A9E5-344D-AB70-45C7102E2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534" y="2188564"/>
            <a:ext cx="1843790" cy="184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0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3" y="1082099"/>
            <a:ext cx="8674073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 discourages getter/setter functions for attributes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Instead, Python encourages </a:t>
            </a:r>
            <a:r>
              <a:rPr lang="en-US" sz="2000">
                <a:latin typeface="Courier New" charset="0"/>
                <a:ea typeface="Courier New" charset="0"/>
                <a:cs typeface="Courier New" charset="0"/>
              </a:rPr>
              <a:t>obj.attribute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notation both for getting and setting attributes</a:t>
            </a:r>
          </a:p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What if you need extra logic around a getter or setter?</a:t>
            </a:r>
          </a:p>
          <a:p>
            <a:pPr lvl="1"/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e.g. check for a valid range before returning or setting value</a:t>
            </a:r>
          </a:p>
          <a:p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@property/@setter 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allows you to define a property of a class which is a function wrapper for an attribute’s getter and setter with extra functionality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Execute extra code while allowing users to use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obj.attribute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notation for getting/setting values</a:t>
            </a:r>
          </a:p>
          <a:p>
            <a:pPr>
              <a:spcAft>
                <a:spcPts val="0"/>
              </a:spcAft>
            </a:pP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@property, @setter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3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CC0B94-7B12-4049-B470-CCEEBEC7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3" y="1822907"/>
            <a:ext cx="8931331" cy="28810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Changing quantity to an @property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9323EE1-0257-074C-8964-4A14E8F2FBC5}"/>
              </a:ext>
            </a:extLst>
          </p:cNvPr>
          <p:cNvSpPr/>
          <p:nvPr/>
        </p:nvSpPr>
        <p:spPr>
          <a:xfrm>
            <a:off x="4613018" y="2335525"/>
            <a:ext cx="3703246" cy="1220096"/>
          </a:xfrm>
          <a:prstGeom prst="wedgeRoundRectCallout">
            <a:avLst>
              <a:gd name="adj1" fmla="val -75008"/>
              <a:gd name="adj2" fmla="val -1998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Let’s change the semantics of </a:t>
            </a:r>
            <a:r>
              <a:rPr lang="en-US" sz="2000" err="1">
                <a:solidFill>
                  <a:schemeClr val="bg1"/>
                </a:solidFill>
              </a:rPr>
              <a:t>Item.quantity</a:t>
            </a:r>
            <a:r>
              <a:rPr lang="en-US" sz="2000">
                <a:solidFill>
                  <a:schemeClr val="bg1"/>
                </a:solidFill>
              </a:rPr>
              <a:t> to a function that checks for quantity &lt; 0</a:t>
            </a:r>
          </a:p>
        </p:txBody>
      </p:sp>
    </p:spTree>
    <p:extLst>
      <p:ext uri="{BB962C8B-B14F-4D97-AF65-F5344CB8AC3E}">
        <p14:creationId xmlns:p14="http://schemas.microsoft.com/office/powerpoint/2010/main" val="1518973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9DAE6-BBB1-F347-AD10-9D42976F7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660"/>
            <a:ext cx="9144000" cy="414067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Getting </a:t>
            </a:r>
            <a:r>
              <a:rPr lang="en-US" err="1">
                <a:latin typeface="Courier" pitchFamily="2" charset="0"/>
                <a:cs typeface="Gill Sans MT"/>
              </a:rPr>
              <a:t>Item</a:t>
            </a:r>
            <a:r>
              <a:rPr lang="en-US" err="1">
                <a:latin typeface="Gill Sans MT"/>
                <a:cs typeface="Gill Sans MT"/>
              </a:rPr>
              <a:t>.quantity</a:t>
            </a:r>
            <a:r>
              <a:rPr lang="en-US">
                <a:latin typeface="Gill Sans MT"/>
                <a:cs typeface="Gill Sans MT"/>
              </a:rPr>
              <a:t> with </a:t>
            </a:r>
            <a:r>
              <a:rPr lang="en-US" sz="3200">
                <a:latin typeface="Courier" pitchFamily="2" charset="0"/>
                <a:cs typeface="Gill Sans MT"/>
              </a:rPr>
              <a:t>@property</a:t>
            </a:r>
            <a:endParaRPr lang="en-US">
              <a:latin typeface="Courier" pitchFamily="2" charset="0"/>
              <a:cs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4129774" y="1932492"/>
            <a:ext cx="3368679" cy="477279"/>
          </a:xfrm>
          <a:prstGeom prst="wedgeRoundRectCallout">
            <a:avLst>
              <a:gd name="adj1" fmla="val -63647"/>
              <a:gd name="adj2" fmla="val 1501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Make _quantity protected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02F98E32-865E-A144-9FAF-F813FE0AC674}"/>
              </a:ext>
            </a:extLst>
          </p:cNvPr>
          <p:cNvSpPr/>
          <p:nvPr/>
        </p:nvSpPr>
        <p:spPr>
          <a:xfrm>
            <a:off x="3324933" y="2559975"/>
            <a:ext cx="4835394" cy="743404"/>
          </a:xfrm>
          <a:prstGeom prst="wedgeRoundRectCallout">
            <a:avLst>
              <a:gd name="adj1" fmla="val -89731"/>
              <a:gd name="adj2" fmla="val -4722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@property adds a read-only getter that is invoked when </a:t>
            </a:r>
            <a:r>
              <a:rPr lang="en-US" sz="2000" err="1">
                <a:solidFill>
                  <a:schemeClr val="bg1"/>
                </a:solidFill>
              </a:rPr>
              <a:t>Item.quantity</a:t>
            </a:r>
            <a:r>
              <a:rPr lang="en-US" sz="2000">
                <a:solidFill>
                  <a:schemeClr val="bg1"/>
                </a:solidFill>
              </a:rPr>
              <a:t> is accessed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19EEE91-FA63-5B49-A801-BC93F591403B}"/>
              </a:ext>
            </a:extLst>
          </p:cNvPr>
          <p:cNvSpPr/>
          <p:nvPr/>
        </p:nvSpPr>
        <p:spPr>
          <a:xfrm>
            <a:off x="4257080" y="3428999"/>
            <a:ext cx="3431200" cy="932216"/>
          </a:xfrm>
          <a:prstGeom prst="wedgeRoundRectCallout">
            <a:avLst>
              <a:gd name="adj1" fmla="val -67085"/>
              <a:gd name="adj2" fmla="val 125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We can still reference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self.quantity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and Python calls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self.quantity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()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237E1A43-769A-2A49-8676-926E3BC9204B}"/>
              </a:ext>
            </a:extLst>
          </p:cNvPr>
          <p:cNvSpPr/>
          <p:nvPr/>
        </p:nvSpPr>
        <p:spPr>
          <a:xfrm>
            <a:off x="4981564" y="5187868"/>
            <a:ext cx="3438536" cy="586062"/>
          </a:xfrm>
          <a:prstGeom prst="wedgeRoundRectCallout">
            <a:avLst>
              <a:gd name="adj1" fmla="val -83180"/>
              <a:gd name="adj2" fmla="val -1705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Quantity &lt; 0 is 0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746FA07B-2D8A-2742-8BB3-DA1645B005D5}"/>
              </a:ext>
            </a:extLst>
          </p:cNvPr>
          <p:cNvSpPr/>
          <p:nvPr/>
        </p:nvSpPr>
        <p:spPr>
          <a:xfrm>
            <a:off x="4981564" y="5206308"/>
            <a:ext cx="3438536" cy="586062"/>
          </a:xfrm>
          <a:prstGeom prst="wedgeRoundRectCallout">
            <a:avLst>
              <a:gd name="adj1" fmla="val -92091"/>
              <a:gd name="adj2" fmla="val -9162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Quantity &lt; 0 is 0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470E6-5A43-D843-BC4C-531CDD029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508246"/>
            <a:ext cx="8483600" cy="304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What if we need a setter()?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3879004" y="2561481"/>
            <a:ext cx="4934796" cy="758778"/>
          </a:xfrm>
          <a:prstGeom prst="wedgeRoundRectCallout">
            <a:avLst>
              <a:gd name="adj1" fmla="val -74686"/>
              <a:gd name="adj2" fmla="val -1488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" pitchFamily="2" charset="0"/>
              </a:rPr>
              <a:t>@property </a:t>
            </a:r>
            <a:r>
              <a:rPr lang="en-US">
                <a:solidFill>
                  <a:schemeClr val="bg1"/>
                </a:solidFill>
              </a:rPr>
              <a:t>decorator defines a new read-only attribute that can be accessed with dot notation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519EEE91-FA63-5B49-A801-BC93F591403B}"/>
              </a:ext>
            </a:extLst>
          </p:cNvPr>
          <p:cNvSpPr/>
          <p:nvPr/>
        </p:nvSpPr>
        <p:spPr>
          <a:xfrm>
            <a:off x="4280835" y="3808403"/>
            <a:ext cx="4402334" cy="431089"/>
          </a:xfrm>
          <a:prstGeom prst="wedgeRoundRectCallout">
            <a:avLst>
              <a:gd name="adj1" fmla="val -67793"/>
              <a:gd name="adj2" fmla="val -8865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What if we need to set the value?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700B506-8AA5-0C45-A07E-449E0D6BD2D3}"/>
              </a:ext>
            </a:extLst>
          </p:cNvPr>
          <p:cNvSpPr/>
          <p:nvPr/>
        </p:nvSpPr>
        <p:spPr>
          <a:xfrm>
            <a:off x="4572000" y="4509545"/>
            <a:ext cx="2426980" cy="563644"/>
          </a:xfrm>
          <a:prstGeom prst="wedgeRoundRectCallout">
            <a:avLst>
              <a:gd name="adj1" fmla="val -63797"/>
              <a:gd name="adj2" fmla="val -85064"/>
              <a:gd name="adj3" fmla="val 16667"/>
            </a:avLst>
          </a:prstGeom>
          <a:solidFill>
            <a:schemeClr val="accent2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Oops!!!</a:t>
            </a:r>
          </a:p>
        </p:txBody>
      </p:sp>
    </p:spTree>
    <p:extLst>
      <p:ext uri="{BB962C8B-B14F-4D97-AF65-F5344CB8AC3E}">
        <p14:creationId xmlns:p14="http://schemas.microsoft.com/office/powerpoint/2010/main" val="1583995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839E69-5303-9C4F-8E85-45E0B3A2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222"/>
            <a:ext cx="9144000" cy="39275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Adding a setter()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E094F08-3735-AC41-A821-35779E59E2AE}"/>
              </a:ext>
            </a:extLst>
          </p:cNvPr>
          <p:cNvSpPr/>
          <p:nvPr/>
        </p:nvSpPr>
        <p:spPr>
          <a:xfrm>
            <a:off x="3681285" y="3429000"/>
            <a:ext cx="4599870" cy="974362"/>
          </a:xfrm>
          <a:prstGeom prst="wedgeRoundRectCallout">
            <a:avLst>
              <a:gd name="adj1" fmla="val -62207"/>
              <a:gd name="adj2" fmla="val 1836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@</a:t>
            </a:r>
            <a:r>
              <a:rPr lang="en-US" sz="2000" err="1">
                <a:solidFill>
                  <a:schemeClr val="bg1"/>
                </a:solidFill>
                <a:latin typeface="Courier" pitchFamily="2" charset="0"/>
              </a:rPr>
              <a:t>name.setter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decorator adds a method to set the value of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name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 that can be accessed with dot notation</a:t>
            </a:r>
          </a:p>
        </p:txBody>
      </p:sp>
    </p:spTree>
    <p:extLst>
      <p:ext uri="{BB962C8B-B14F-4D97-AF65-F5344CB8AC3E}">
        <p14:creationId xmlns:p14="http://schemas.microsoft.com/office/powerpoint/2010/main" val="2038949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A65046-40BC-E142-B049-B11F8E5E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148508"/>
            <a:ext cx="6104082" cy="35353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Using the setter()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ECAA0B3-0E25-824D-A867-1172B5A437A8}"/>
              </a:ext>
            </a:extLst>
          </p:cNvPr>
          <p:cNvSpPr/>
          <p:nvPr/>
        </p:nvSpPr>
        <p:spPr>
          <a:xfrm>
            <a:off x="5306518" y="2267336"/>
            <a:ext cx="3772166" cy="880598"/>
          </a:xfrm>
          <a:prstGeom prst="wedgeRoundRectCallout">
            <a:avLst>
              <a:gd name="adj1" fmla="val -118962"/>
              <a:gd name="adj2" fmla="val -567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@</a:t>
            </a:r>
            <a:r>
              <a:rPr lang="en-US" sz="2000" err="1">
                <a:solidFill>
                  <a:schemeClr val="bg1"/>
                </a:solidFill>
                <a:latin typeface="Gill Sans MT" panose="020B0502020104020203" pitchFamily="34" charset="77"/>
              </a:rPr>
              <a:t>quantity.setter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 causes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Item.quantity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(self,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num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) </a:t>
            </a:r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to be called on assignment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657211E-CB41-554F-8CCD-CCBB2ECB332F}"/>
              </a:ext>
            </a:extLst>
          </p:cNvPr>
          <p:cNvSpPr/>
          <p:nvPr/>
        </p:nvSpPr>
        <p:spPr>
          <a:xfrm>
            <a:off x="5793758" y="3911294"/>
            <a:ext cx="3099868" cy="1185127"/>
          </a:xfrm>
          <a:prstGeom prst="wedgeRoundRectCallout">
            <a:avLst>
              <a:gd name="adj1" fmla="val -88659"/>
              <a:gd name="adj2" fmla="val -4974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Gill Sans MT" panose="020B0502020104020203" pitchFamily="34" charset="77"/>
              </a:rPr>
              <a:t>The legacy 20% discount code using dot notation still works without change</a:t>
            </a:r>
          </a:p>
        </p:txBody>
      </p:sp>
    </p:spTree>
    <p:extLst>
      <p:ext uri="{BB962C8B-B14F-4D97-AF65-F5344CB8AC3E}">
        <p14:creationId xmlns:p14="http://schemas.microsoft.com/office/powerpoint/2010/main" val="1952251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7314371-C7AB-5740-B816-9A3C90E30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81902"/>
            <a:ext cx="8928906" cy="4511810"/>
          </a:xfrm>
        </p:spPr>
        <p:txBody>
          <a:bodyPr/>
          <a:lstStyle/>
          <a:p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We defined </a:t>
            </a:r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class Item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with public attributes</a:t>
            </a:r>
          </a:p>
          <a:p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Our code and code from others used dot notation to access the public attributes</a:t>
            </a:r>
          </a:p>
          <a:p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We needed to change the class without breaking backward compatibility of dot notation</a:t>
            </a:r>
          </a:p>
          <a:p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@property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allows us to define a method to an attribute that is invokes when the value is retrieved</a:t>
            </a:r>
          </a:p>
          <a:p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2800" err="1">
                <a:latin typeface="Courier" pitchFamily="2" charset="0"/>
                <a:ea typeface="ＭＳ Ｐゴシック" charset="0"/>
                <a:cs typeface="ＭＳ Ｐゴシック" charset="0"/>
              </a:rPr>
              <a:t>attribute.setter</a:t>
            </a:r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allows to add an optional setter method</a:t>
            </a:r>
            <a:endParaRPr lang="en-U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@property/@</a:t>
            </a:r>
            <a:r>
              <a:rPr lang="en-US" err="1">
                <a:latin typeface="Gill Sans MT"/>
                <a:cs typeface="Gill Sans MT"/>
              </a:rPr>
              <a:t>attribute.setter</a:t>
            </a:r>
            <a:r>
              <a:rPr lang="en-US">
                <a:latin typeface="Gill Sans MT"/>
                <a:cs typeface="Gill Sans MT"/>
              </a:rPr>
              <a:t>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60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7314371-C7AB-5740-B816-9A3C90E301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381902"/>
            <a:ext cx="8928906" cy="4511810"/>
          </a:xfrm>
        </p:spPr>
        <p:txBody>
          <a:bodyPr/>
          <a:lstStyle/>
          <a:p>
            <a:r>
              <a:rPr lang="en-US" sz="2800" b="1">
                <a:latin typeface="Courier" pitchFamily="2" charset="0"/>
                <a:ea typeface="ＭＳ Ｐゴシック" charset="0"/>
                <a:cs typeface="ＭＳ Ｐゴシック" charset="0"/>
              </a:rPr>
              <a:t>@property 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decorator adds a </a:t>
            </a:r>
            <a:r>
              <a:rPr lang="en-US" sz="2800" b="1" i="1">
                <a:latin typeface="Gill Sans MT" charset="0"/>
                <a:ea typeface="ＭＳ Ｐゴシック" charset="0"/>
                <a:cs typeface="ＭＳ Ｐゴシック" charset="0"/>
              </a:rPr>
              <a:t>read-only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attribute to a class that calls the associated method when the attribute is  accessed with dot notation</a:t>
            </a:r>
          </a:p>
          <a:p>
            <a:r>
              <a:rPr lang="en-US" sz="2800" b="1">
                <a:latin typeface="Courier" pitchFamily="2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2800" b="1" i="1" err="1">
                <a:latin typeface="Courier" pitchFamily="2" charset="0"/>
                <a:ea typeface="ＭＳ Ｐゴシック" charset="0"/>
                <a:cs typeface="ＭＳ Ｐゴシック" charset="0"/>
              </a:rPr>
              <a:t>attribute</a:t>
            </a:r>
            <a:r>
              <a:rPr lang="en-US" sz="2800" b="1" err="1">
                <a:latin typeface="Courier" pitchFamily="2" charset="0"/>
                <a:ea typeface="ＭＳ Ｐゴシック" charset="0"/>
                <a:cs typeface="ＭＳ Ｐゴシック" charset="0"/>
              </a:rPr>
              <a:t>.setter</a:t>
            </a:r>
            <a:r>
              <a:rPr lang="en-US" sz="2800" b="1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decorator adds a setter method to  </a:t>
            </a:r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attribute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where the method is invoked when the attribute is accessed with dot notation</a:t>
            </a:r>
          </a:p>
          <a:p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@property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and</a:t>
            </a:r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 @</a:t>
            </a:r>
            <a:r>
              <a:rPr lang="en-US" sz="2800" i="1" err="1">
                <a:latin typeface="Courier" pitchFamily="2" charset="0"/>
                <a:ea typeface="ＭＳ Ｐゴシック" charset="0"/>
                <a:cs typeface="ＭＳ Ｐゴシック" charset="0"/>
              </a:rPr>
              <a:t>attribute</a:t>
            </a:r>
            <a:r>
              <a:rPr lang="en-US" sz="2800" err="1">
                <a:latin typeface="Courier" pitchFamily="2" charset="0"/>
                <a:ea typeface="ＭＳ Ｐゴシック" charset="0"/>
                <a:cs typeface="ＭＳ Ｐゴシック" charset="0"/>
              </a:rPr>
              <a:t>.setter</a:t>
            </a:r>
            <a:r>
              <a:rPr lang="en-US" sz="2800">
                <a:latin typeface="Courier" pitchFamily="2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>
                <a:latin typeface="Gill Sans MT" panose="020B0502020104020203" pitchFamily="34" charset="77"/>
                <a:ea typeface="ＭＳ Ｐゴシック" charset="0"/>
                <a:cs typeface="ＭＳ Ｐゴシック" charset="0"/>
              </a:rPr>
              <a:t>can be used together or @property can be used alone for read-only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Can be added after code deployment to change behavior of an attribute without changing legacy code, e.g. add checks</a:t>
            </a:r>
            <a:endParaRPr lang="en-US" sz="2600">
              <a:latin typeface="Gill Sans MT" charset="0"/>
              <a:ea typeface="ＭＳ Ｐゴシック" charset="0"/>
              <a:cs typeface="ＭＳ Ｐゴシック" charset="0"/>
            </a:endParaRPr>
          </a:p>
          <a:p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8317380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@property/@</a:t>
            </a:r>
            <a:r>
              <a:rPr lang="en-US" err="1">
                <a:latin typeface="Gill Sans MT"/>
                <a:cs typeface="Gill Sans MT"/>
              </a:rPr>
              <a:t>attribute.setter</a:t>
            </a:r>
            <a:r>
              <a:rPr lang="en-US">
                <a:latin typeface="Gill Sans MT"/>
                <a:cs typeface="Gill Sans MT"/>
              </a:rPr>
              <a:t>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91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546AF8-A995-BB4D-B65F-5EE6D420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93" y="2426524"/>
            <a:ext cx="8150707" cy="2111131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21645" y="1272258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can be assigned to variables and passed as arguments to other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functions are first-class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BCB42-2E37-3049-AE54-CC5B14B1CAA5}"/>
              </a:ext>
            </a:extLst>
          </p:cNvPr>
          <p:cNvSpPr txBox="1"/>
          <p:nvPr/>
        </p:nvSpPr>
        <p:spPr>
          <a:xfrm>
            <a:off x="3938796" y="772257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3217071" y="3555873"/>
            <a:ext cx="4499912" cy="558928"/>
          </a:xfrm>
          <a:prstGeom prst="wedgeRoundRectCallout">
            <a:avLst>
              <a:gd name="adj1" fmla="val -68095"/>
              <a:gd name="adj2" fmla="val -2437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/>
                </a:solidFill>
                <a:latin typeface="Courier" pitchFamily="2" charset="0"/>
              </a:rPr>
              <a:t>alias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is another name </a:t>
            </a:r>
            <a:r>
              <a:rPr lang="en-US" sz="2000" b="1" i="1" dirty="0">
                <a:solidFill>
                  <a:schemeClr val="bg1"/>
                </a:solidFill>
                <a:latin typeface="Gill Sans MT" panose="020B0502020104020203" pitchFamily="34" charset="77"/>
              </a:rPr>
              <a:t>for</a:t>
            </a:r>
            <a:r>
              <a:rPr lang="en-US" sz="2000" b="1" i="1" dirty="0">
                <a:solidFill>
                  <a:schemeClr val="bg1"/>
                </a:solidFill>
                <a:latin typeface="Courier" pitchFamily="2" charset="0"/>
              </a:rPr>
              <a:t> hello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48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80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9CBF9-BDDD-D04A-9107-0CF609A1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7" y="2099509"/>
            <a:ext cx="2284186" cy="270046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r>
              <a:rPr lang="en-US" sz="2800" b="1" i="1">
                <a:latin typeface="Gill Sans MT" charset="0"/>
                <a:ea typeface="ＭＳ Ｐゴシック" charset="0"/>
                <a:cs typeface="ＭＳ Ｐゴシック" charset="0"/>
              </a:rPr>
              <a:t>Polymorphism</a:t>
            </a: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 allows an operator to behave differently depending upon the types of the operands</a:t>
            </a: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How does this work?</a:t>
            </a:r>
          </a:p>
          <a:p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How does Python know which version of ’+’ to apply?</a:t>
            </a:r>
            <a:endParaRPr lang="en-US" sz="32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00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32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Polymorphism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2921806" y="2193092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integer arithmetic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921805" y="3089585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string concatenation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921805" y="3989666"/>
            <a:ext cx="2816217" cy="390958"/>
          </a:xfrm>
          <a:prstGeom prst="wedgeRoundRectCallout">
            <a:avLst>
              <a:gd name="adj1" fmla="val -57868"/>
              <a:gd name="adj2" fmla="val -442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list concatenation</a:t>
            </a:r>
          </a:p>
        </p:txBody>
      </p:sp>
    </p:spTree>
    <p:extLst>
      <p:ext uri="{BB962C8B-B14F-4D97-AF65-F5344CB8AC3E}">
        <p14:creationId xmlns:p14="http://schemas.microsoft.com/office/powerpoint/2010/main" val="1565862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386909"/>
            <a:ext cx="4255306" cy="4511810"/>
          </a:xfrm>
        </p:spPr>
        <p:txBody>
          <a:bodyPr/>
          <a:lstStyle/>
          <a:p>
            <a:r>
              <a:rPr lang="en-US" sz="2800" b="1">
                <a:latin typeface="Gill Sans MT" charset="0"/>
                <a:ea typeface="ＭＳ Ｐゴシック" charset="0"/>
                <a:cs typeface="ＭＳ Ｐゴシック" charset="0"/>
              </a:rPr>
              <a:t>Statically typed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C++, Java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Variables are declared with a static type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The compiler uses the static type information to support polymorphism</a:t>
            </a:r>
          </a:p>
          <a:p>
            <a:endParaRPr lang="en-US" sz="32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Dynamic and Static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4573004" y="1386909"/>
            <a:ext cx="4505680" cy="451181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>
                <a:latin typeface="Gill Sans MT" charset="0"/>
                <a:ea typeface="ＭＳ Ｐゴシック" charset="0"/>
                <a:cs typeface="ＭＳ Ｐゴシック" charset="0"/>
              </a:rPr>
              <a:t>Dynamically typed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</a:t>
            </a:r>
            <a:endParaRPr lang="en-US" sz="2800" b="1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An object’s type  is determined at run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 chooses the appropriate class method based on the type of the object</a:t>
            </a:r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5" y="1242241"/>
            <a:ext cx="1649845" cy="16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77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928906" cy="4511810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Duck typing is a dynamic typing method</a:t>
            </a:r>
          </a:p>
          <a:p>
            <a:r>
              <a:rPr lang="en-US" sz="2800">
                <a:latin typeface="Gill Sans MT" charset="0"/>
                <a:ea typeface="ＭＳ Ｐゴシック" charset="0"/>
                <a:cs typeface="ＭＳ Ｐゴシック" charset="0"/>
              </a:rPr>
              <a:t>Python uses duck typing to support polymorphism </a:t>
            </a:r>
          </a:p>
          <a:p>
            <a:pPr lvl="1"/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If it walks like a duck and quacks like a duck, it’s probably a duck</a:t>
            </a:r>
          </a:p>
          <a:p>
            <a:pPr lvl="1"/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Python: if an object has a relevant property, then apply it</a:t>
            </a:r>
          </a:p>
          <a:p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Duck typing supports polymorphism with or without inheritance</a:t>
            </a:r>
          </a:p>
          <a:p>
            <a:r>
              <a:rPr lang="en-US" sz="2600">
                <a:latin typeface="Gill Sans MT" charset="0"/>
                <a:ea typeface="ＭＳ Ｐゴシック" charset="0"/>
                <a:cs typeface="ＭＳ Ｐゴシック" charset="0"/>
              </a:rPr>
              <a:t>	</a:t>
            </a:r>
          </a:p>
          <a:p>
            <a:pPr lvl="1"/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Duck Typing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0" y="3694496"/>
            <a:ext cx="2451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83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928906" cy="4511810"/>
          </a:xfrm>
        </p:spPr>
        <p:txBody>
          <a:bodyPr/>
          <a:lstStyle/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Recall the </a:t>
            </a:r>
            <a:r>
              <a:rPr lang="en-US" sz="2400" b="1">
                <a:latin typeface="Gill Sans MT" charset="0"/>
                <a:ea typeface="ＭＳ Ｐゴシック" charset="0"/>
                <a:cs typeface="ＭＳ Ｐゴシック" charset="0"/>
              </a:rPr>
              <a:t>Fraction</a:t>
            </a: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 homework from earlier in the semester</a:t>
            </a:r>
          </a:p>
          <a:p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We used Python’s magic methods to support inline operators</a:t>
            </a: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400">
              <a:latin typeface="Gill Sans MT" charset="0"/>
              <a:ea typeface="Gill Sans MT" charset="0"/>
              <a:cs typeface="Gill Sans MT" charset="0"/>
            </a:endParaRPr>
          </a:p>
          <a:p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Python determines the type of f34 and f12 at run time to choose the appropriate version of </a:t>
            </a:r>
            <a:r>
              <a:rPr lang="en-US" sz="2400">
                <a:latin typeface="Courier New" charset="0"/>
                <a:ea typeface="Courier New" charset="0"/>
                <a:cs typeface="Courier New" charset="0"/>
              </a:rPr>
              <a:t>__add__() </a:t>
            </a:r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to invoke</a:t>
            </a:r>
          </a:p>
          <a:p>
            <a:pPr>
              <a:spcAft>
                <a:spcPts val="0"/>
              </a:spcAft>
            </a:pPr>
            <a:r>
              <a:rPr lang="en-US" sz="2400">
                <a:latin typeface="Gill Sans MT" charset="0"/>
                <a:ea typeface="ＭＳ Ｐゴシック" charset="0"/>
                <a:cs typeface="ＭＳ Ｐゴシック" charset="0"/>
              </a:rPr>
              <a:t>We can use Duck Typing with or without inheritance to simplify out design and implementation</a:t>
            </a: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>
                <a:latin typeface="Courier New"/>
                <a:ea typeface="ＭＳ Ｐゴシック" charset="0"/>
                <a:cs typeface="Courier New"/>
              </a:rPr>
              <a:t>  </a:t>
            </a:r>
            <a:endParaRPr lang="en-US" sz="240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>
              <a:latin typeface="Courier New"/>
              <a:ea typeface="ＭＳ Ｐゴシック" charset="0"/>
              <a:cs typeface="Courier New"/>
            </a:endParaRPr>
          </a:p>
          <a:p>
            <a:endParaRPr lang="en-US" sz="2800">
              <a:latin typeface="Courier New"/>
              <a:ea typeface="ＭＳ Ｐゴシック" charset="0"/>
              <a:cs typeface="Courier New"/>
            </a:endParaRPr>
          </a:p>
          <a:p>
            <a:endParaRPr lang="en-US" sz="2000">
              <a:latin typeface="Courier New"/>
              <a:ea typeface="ＭＳ Ｐゴシック" charset="0"/>
              <a:cs typeface="Courier New"/>
            </a:endParaRPr>
          </a:p>
          <a:p>
            <a:pPr lvl="1"/>
            <a:endParaRPr lang="en-US" sz="2000">
              <a:latin typeface="Courier New"/>
              <a:ea typeface="ＭＳ Ｐゴシック" charset="0"/>
              <a:cs typeface="Courier New"/>
            </a:endParaRPr>
          </a:p>
          <a:p>
            <a:pPr>
              <a:spcAft>
                <a:spcPts val="0"/>
              </a:spcAft>
            </a:pPr>
            <a:endParaRPr lang="en-US" sz="2000">
              <a:latin typeface="Courier New"/>
              <a:ea typeface="ＭＳ Ｐゴシック" charset="0"/>
              <a:cs typeface="Courier New"/>
            </a:endParaRPr>
          </a:p>
          <a:p>
            <a:endParaRPr lang="en-US" sz="2400">
              <a:latin typeface="Courier New"/>
              <a:ea typeface="ＭＳ Ｐゴシック" charset="0"/>
              <a:cs typeface="Courier New"/>
            </a:endParaRPr>
          </a:p>
          <a:p>
            <a:endParaRPr lang="en-US" sz="2000">
              <a:latin typeface="Courier New"/>
              <a:ea typeface="ＭＳ Ｐゴシック" charset="0"/>
              <a:cs typeface="Courier New"/>
            </a:endParaRPr>
          </a:p>
          <a:p>
            <a:endParaRPr lang="en-US" sz="2400">
              <a:latin typeface="Courier New"/>
              <a:ea typeface="ＭＳ Ｐゴシック" charset="0"/>
              <a:cs typeface="Courier New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Duck typing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E4B4C-AFB7-C644-A636-83847F3C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47" y="2286908"/>
            <a:ext cx="3848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91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ED4BDC-DD11-994A-A9E5-C30EF209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6" y="2761095"/>
            <a:ext cx="8686800" cy="31369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246250"/>
            <a:ext cx="8481557" cy="2549895"/>
          </a:xfrm>
        </p:spPr>
        <p:txBody>
          <a:bodyPr/>
          <a:lstStyle/>
          <a:p>
            <a:r>
              <a:rPr lang="en-US" sz="2800" b="1" i="1" dirty="0">
                <a:latin typeface="Gill Sans MT" charset="0"/>
                <a:ea typeface="Gill Sans MT" charset="0"/>
                <a:cs typeface="Gill Sans MT" charset="0"/>
              </a:rPr>
              <a:t>Instance attributes </a:t>
            </a: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are replicated in each instance of a class</a:t>
            </a:r>
          </a:p>
          <a:p>
            <a:pPr lvl="1"/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Defined in __</a:t>
            </a:r>
            <a:r>
              <a:rPr lang="en-US" sz="2200" dirty="0" err="1">
                <a:latin typeface="Gill Sans MT" charset="0"/>
                <a:ea typeface="Gill Sans MT" charset="0"/>
                <a:cs typeface="Gill Sans MT" charset="0"/>
              </a:rPr>
              <a:t>init</a:t>
            </a:r>
            <a:r>
              <a:rPr lang="en-US" sz="2200" dirty="0">
                <a:latin typeface="Gill Sans MT" charset="0"/>
                <a:ea typeface="Gill Sans MT" charset="0"/>
                <a:cs typeface="Gill Sans MT" charset="0"/>
              </a:rPr>
              <a:t>__() or added after the class is defined</a:t>
            </a:r>
          </a:p>
          <a:p>
            <a:endParaRPr lang="en-US" sz="2800" dirty="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Instance Attributes vs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050538" y="4016367"/>
            <a:ext cx="3236798" cy="998807"/>
          </a:xfrm>
          <a:prstGeom prst="wedgeRoundRectCallout">
            <a:avLst>
              <a:gd name="adj1" fmla="val -76900"/>
              <a:gd name="adj2" fmla="val -4543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distinct instance of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is included in each instance of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class Employee</a:t>
            </a:r>
          </a:p>
        </p:txBody>
      </p:sp>
    </p:spTree>
    <p:extLst>
      <p:ext uri="{BB962C8B-B14F-4D97-AF65-F5344CB8AC3E}">
        <p14:creationId xmlns:p14="http://schemas.microsoft.com/office/powerpoint/2010/main" val="771363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181B10-AD21-1D4A-A1F5-4D88058F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40" y="2339941"/>
            <a:ext cx="6644843" cy="380414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074090"/>
            <a:ext cx="8851674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A</a:t>
            </a:r>
            <a:r>
              <a:rPr lang="en-US" sz="2800" b="1" i="1">
                <a:latin typeface="Gill Sans MT" charset="0"/>
                <a:ea typeface="Gill Sans MT" charset="0"/>
                <a:cs typeface="Gill Sans MT" charset="0"/>
              </a:rPr>
              <a:t> Class attribute 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exists exactly </a:t>
            </a:r>
            <a:r>
              <a:rPr lang="en-US" sz="2800" b="1">
                <a:latin typeface="Gill Sans MT" charset="0"/>
                <a:ea typeface="Gill Sans MT" charset="0"/>
                <a:cs typeface="Gill Sans MT" charset="0"/>
              </a:rPr>
              <a:t>once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 across all instances of a class</a:t>
            </a:r>
          </a:p>
          <a:p>
            <a:pPr lvl="1"/>
            <a:r>
              <a:rPr lang="en-US" sz="2200">
                <a:latin typeface="Gill Sans MT" charset="0"/>
                <a:ea typeface="Gill Sans MT" charset="0"/>
                <a:cs typeface="Gill Sans MT" charset="0"/>
              </a:rPr>
              <a:t>Defined outside __init__() or after the class is defined</a:t>
            </a:r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Instance Attributes vs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373200" y="2482707"/>
            <a:ext cx="3205236" cy="1507402"/>
          </a:xfrm>
          <a:prstGeom prst="wedgeRoundRectCallout">
            <a:avLst>
              <a:gd name="adj1" fmla="val -84105"/>
              <a:gd name="adj2" fmla="val -1310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A </a:t>
            </a:r>
            <a:r>
              <a:rPr lang="en-US" sz="2000" b="1" i="1" u="sng">
                <a:solidFill>
                  <a:schemeClr val="bg1"/>
                </a:solidFill>
              </a:rPr>
              <a:t>single</a:t>
            </a:r>
            <a:r>
              <a:rPr lang="en-US" sz="2000">
                <a:solidFill>
                  <a:schemeClr val="bg1"/>
                </a:solidFill>
              </a:rPr>
              <a:t> instance of 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Employee.activity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is </a:t>
            </a:r>
            <a:r>
              <a:rPr lang="en-US" sz="2000" b="1" i="1" u="sng">
                <a:solidFill>
                  <a:schemeClr val="bg1"/>
                </a:solidFill>
              </a:rPr>
              <a:t>shared</a:t>
            </a:r>
            <a:r>
              <a:rPr lang="en-US" sz="2000">
                <a:solidFill>
                  <a:schemeClr val="bg1"/>
                </a:solidFill>
              </a:rPr>
              <a:t> across every instance of class 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Employee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4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047CE-2FE0-B943-A9D6-C2AD35C7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55" y="1946446"/>
            <a:ext cx="4615037" cy="396651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450608"/>
            <a:ext cx="4002376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How should we reference class attributes?</a:t>
            </a: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Reference </a:t>
            </a:r>
            <a:r>
              <a:rPr lang="en-US" sz="2600" b="1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 attributes as </a:t>
            </a:r>
            <a:r>
              <a:rPr lang="en-US" sz="2400" err="1">
                <a:latin typeface="Courier" pitchFamily="2" charset="0"/>
                <a:ea typeface="Gill Sans MT" charset="0"/>
                <a:cs typeface="Gill Sans MT" charset="0"/>
              </a:rPr>
              <a:t>instance.attribute</a:t>
            </a:r>
            <a:endParaRPr lang="en-US" sz="2400">
              <a:latin typeface="Courier" pitchFamily="2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</a:rPr>
              <a:t>Reference </a:t>
            </a:r>
            <a:r>
              <a:rPr lang="en-US" sz="2800" b="1">
                <a:latin typeface="Gill Sans MT" charset="0"/>
              </a:rPr>
              <a:t>class</a:t>
            </a:r>
            <a:r>
              <a:rPr lang="en-US" sz="2800">
                <a:latin typeface="Gill Sans MT" charset="0"/>
              </a:rPr>
              <a:t> attributes as </a:t>
            </a:r>
            <a:r>
              <a:rPr lang="en-US" sz="2400" err="1">
                <a:latin typeface="Courier" pitchFamily="2" charset="0"/>
              </a:rPr>
              <a:t>Class.attribute</a:t>
            </a:r>
            <a:endParaRPr lang="en-US" sz="2800">
              <a:latin typeface="Courier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Referencing class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36CC51D-F471-034D-89E3-890F653B8EF0}"/>
              </a:ext>
            </a:extLst>
          </p:cNvPr>
          <p:cNvSpPr/>
          <p:nvPr/>
        </p:nvSpPr>
        <p:spPr>
          <a:xfrm>
            <a:off x="6369177" y="911412"/>
            <a:ext cx="2632915" cy="1278133"/>
          </a:xfrm>
          <a:prstGeom prst="wedgeRoundRectCallout">
            <a:avLst>
              <a:gd name="adj1" fmla="val -37699"/>
              <a:gd name="adj2" fmla="val 11825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Reference the        class attribute as</a:t>
            </a:r>
          </a:p>
          <a:p>
            <a:pPr algn="ctr"/>
            <a:r>
              <a:rPr lang="en-US" sz="2000" err="1">
                <a:solidFill>
                  <a:schemeClr val="bg1"/>
                </a:solidFill>
                <a:latin typeface="Courier" pitchFamily="2" charset="0"/>
              </a:rPr>
              <a:t>Class.attribute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09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60956C-FDA4-EB4C-8A01-A4D98A58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302" y="1157786"/>
            <a:ext cx="4240381" cy="468821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699330"/>
            <a:ext cx="4900800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We </a:t>
            </a:r>
            <a:r>
              <a:rPr lang="en-US" sz="2800" i="1">
                <a:latin typeface="Gill Sans MT" charset="0"/>
                <a:ea typeface="Gill Sans MT" charset="0"/>
                <a:cs typeface="Gill Sans MT" charset="0"/>
              </a:rPr>
              <a:t>can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 also reference class attributes as </a:t>
            </a:r>
            <a:r>
              <a:rPr lang="en-US" sz="2400" err="1">
                <a:latin typeface="Courier" pitchFamily="2" charset="0"/>
                <a:ea typeface="Gill Sans MT" charset="0"/>
                <a:cs typeface="Gill Sans MT" charset="0"/>
              </a:rPr>
              <a:t>instance.class_attribute</a:t>
            </a:r>
            <a:r>
              <a:rPr lang="en-US" sz="2400">
                <a:latin typeface="Courier" pitchFamily="2" charset="0"/>
                <a:ea typeface="Gill Sans MT" charset="0"/>
                <a:cs typeface="Gill Sans MT" charset="0"/>
              </a:rPr>
              <a:t> 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BUT that can lead to unexpected behavior</a:t>
            </a:r>
            <a:endParaRPr lang="en-US" sz="2800">
              <a:latin typeface="Courier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What could possibly go wrong?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6BB789A-9F5A-D441-BC2A-76B082F4CFFA}"/>
              </a:ext>
            </a:extLst>
          </p:cNvPr>
          <p:cNvSpPr/>
          <p:nvPr/>
        </p:nvSpPr>
        <p:spPr>
          <a:xfrm>
            <a:off x="301638" y="4497050"/>
            <a:ext cx="4536665" cy="764499"/>
          </a:xfrm>
          <a:prstGeom prst="wedgeRoundRectCallout">
            <a:avLst>
              <a:gd name="adj1" fmla="val 50840"/>
              <a:gd name="adj2" fmla="val 1045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Treating c1.cnt like an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attribute, but it’s a </a:t>
            </a:r>
            <a:r>
              <a:rPr lang="en-US" sz="2000" b="1">
                <a:solidFill>
                  <a:schemeClr val="bg1"/>
                </a:solidFill>
              </a:rPr>
              <a:t>class</a:t>
            </a:r>
            <a:r>
              <a:rPr lang="en-US" sz="2000">
                <a:solidFill>
                  <a:schemeClr val="bg1"/>
                </a:solidFill>
              </a:rPr>
              <a:t> attribute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2B75B0-2FE1-AF40-8AD0-A71CB212F990}"/>
              </a:ext>
            </a:extLst>
          </p:cNvPr>
          <p:cNvSpPr/>
          <p:nvPr/>
        </p:nvSpPr>
        <p:spPr>
          <a:xfrm>
            <a:off x="7212975" y="4937266"/>
            <a:ext cx="1483309" cy="648565"/>
          </a:xfrm>
          <a:prstGeom prst="wedgeRoundRectCallout">
            <a:avLst>
              <a:gd name="adj1" fmla="val -177409"/>
              <a:gd name="adj2" fmla="val 6281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Oops!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B335FFA-2F83-9B4D-B6CD-02CA22E0FF06}"/>
              </a:ext>
            </a:extLst>
          </p:cNvPr>
          <p:cNvSpPr/>
          <p:nvPr/>
        </p:nvSpPr>
        <p:spPr>
          <a:xfrm>
            <a:off x="7060366" y="3970035"/>
            <a:ext cx="2018317" cy="1934461"/>
          </a:xfrm>
          <a:prstGeom prst="wedgeRoundRectCallout">
            <a:avLst>
              <a:gd name="adj1" fmla="val -118545"/>
              <a:gd name="adj2" fmla="val -2862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Oops! c1.cnt changed because it is a reference to </a:t>
            </a:r>
            <a:r>
              <a:rPr lang="en-US" sz="2000" err="1">
                <a:solidFill>
                  <a:schemeClr val="bg1"/>
                </a:solidFill>
              </a:rPr>
              <a:t>Counter.cnt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6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0A7055-5406-004F-AE67-248287C3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3" y="2204071"/>
            <a:ext cx="5675879" cy="350100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can be assigned to variables and passed as arguments to other functions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Python functions are first-class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3927507" y="4869225"/>
            <a:ext cx="3402478" cy="1001263"/>
          </a:xfrm>
          <a:prstGeom prst="wedgeRoundRectCallout">
            <a:avLst>
              <a:gd name="adj1" fmla="val -74994"/>
              <a:gd name="adj2" fmla="val -3908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Pass function </a:t>
            </a:r>
            <a:r>
              <a:rPr lang="en-US" b="1" i="1" dirty="0">
                <a:solidFill>
                  <a:schemeClr val="bg1"/>
                </a:solidFill>
                <a:latin typeface="Courier" pitchFamily="2" charset="0"/>
              </a:rPr>
              <a:t>hello</a:t>
            </a:r>
            <a:r>
              <a:rPr lang="en-US" sz="2000" dirty="0">
                <a:solidFill>
                  <a:schemeClr val="bg1"/>
                </a:solidFill>
              </a:rPr>
              <a:t> to </a:t>
            </a:r>
            <a:r>
              <a:rPr lang="en-US" b="1" dirty="0">
                <a:solidFill>
                  <a:schemeClr val="bg1"/>
                </a:solidFill>
                <a:latin typeface="Courier" pitchFamily="2" charset="0"/>
              </a:rPr>
              <a:t>call_func </a:t>
            </a:r>
            <a:r>
              <a:rPr lang="en-US" sz="2000" dirty="0">
                <a:solidFill>
                  <a:schemeClr val="bg1"/>
                </a:solidFill>
              </a:rPr>
              <a:t>as an argument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5655-97FB-5848-AAF9-E2E767F37E05}"/>
              </a:ext>
            </a:extLst>
          </p:cNvPr>
          <p:cNvSpPr txBox="1"/>
          <p:nvPr/>
        </p:nvSpPr>
        <p:spPr>
          <a:xfrm>
            <a:off x="3927507" y="752670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F94E36F-AE53-684A-9D63-2E2EEA8C9EAE}"/>
              </a:ext>
            </a:extLst>
          </p:cNvPr>
          <p:cNvSpPr/>
          <p:nvPr/>
        </p:nvSpPr>
        <p:spPr>
          <a:xfrm>
            <a:off x="5393597" y="2707916"/>
            <a:ext cx="3402478" cy="1001263"/>
          </a:xfrm>
          <a:prstGeom prst="wedgeRoundRectCallout">
            <a:avLst>
              <a:gd name="adj1" fmla="val -101054"/>
              <a:gd name="adj2" fmla="val 577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Call the function passed to 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call_func</a:t>
            </a:r>
          </a:p>
        </p:txBody>
      </p:sp>
    </p:spTree>
    <p:extLst>
      <p:ext uri="{BB962C8B-B14F-4D97-AF65-F5344CB8AC3E}">
        <p14:creationId xmlns:p14="http://schemas.microsoft.com/office/powerpoint/2010/main" val="9721772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31C3A1-5104-6246-B1F3-AEA91C3A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812" y="945339"/>
            <a:ext cx="3222482" cy="518124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458846"/>
            <a:ext cx="4900800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Assigning a value to </a:t>
            </a:r>
            <a:r>
              <a:rPr lang="en-US" sz="2400" err="1">
                <a:latin typeface="Courier" pitchFamily="2" charset="0"/>
                <a:ea typeface="Gill Sans MT" charset="0"/>
                <a:cs typeface="Gill Sans MT" charset="0"/>
              </a:rPr>
              <a:t>instance.class_attribute</a:t>
            </a:r>
            <a:r>
              <a:rPr lang="en-US" sz="2400">
                <a:latin typeface="Courier" pitchFamily="2" charset="0"/>
                <a:ea typeface="Gill Sans MT" charset="0"/>
                <a:cs typeface="Gill Sans MT" charset="0"/>
              </a:rPr>
              <a:t> 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creates a new </a:t>
            </a:r>
            <a:r>
              <a:rPr lang="en-US" sz="2800" b="1" i="1">
                <a:latin typeface="Gill Sans MT" charset="0"/>
                <a:ea typeface="Gill Sans MT" charset="0"/>
                <a:cs typeface="Gill Sans MT" charset="0"/>
              </a:rPr>
              <a:t>instance</a:t>
            </a: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 attribute that takes precedence over the class attribute</a:t>
            </a:r>
            <a:endParaRPr lang="en-US" sz="2800" b="1" i="1">
              <a:latin typeface="Courier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 sz="3200">
                <a:latin typeface="Gill Sans MT"/>
                <a:cs typeface="Gill Sans MT"/>
              </a:rPr>
              <a:t>What could be even more confusing?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6BB789A-9F5A-D441-BC2A-76B082F4CFFA}"/>
              </a:ext>
            </a:extLst>
          </p:cNvPr>
          <p:cNvSpPr/>
          <p:nvPr/>
        </p:nvSpPr>
        <p:spPr>
          <a:xfrm>
            <a:off x="301638" y="4497050"/>
            <a:ext cx="4536665" cy="764499"/>
          </a:xfrm>
          <a:prstGeom prst="wedgeRoundRectCallout">
            <a:avLst>
              <a:gd name="adj1" fmla="val 57374"/>
              <a:gd name="adj2" fmla="val -1668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c1.cnt = 7 </a:t>
            </a:r>
            <a:r>
              <a:rPr lang="en-US" sz="2000">
                <a:solidFill>
                  <a:schemeClr val="bg1"/>
                </a:solidFill>
              </a:rPr>
              <a:t>creates a new instance attribute named </a:t>
            </a:r>
            <a:r>
              <a:rPr lang="en-US" sz="2000" err="1">
                <a:solidFill>
                  <a:schemeClr val="bg1"/>
                </a:solidFill>
                <a:latin typeface="Courier" pitchFamily="2" charset="0"/>
              </a:rPr>
              <a:t>cnt</a:t>
            </a:r>
            <a:r>
              <a:rPr lang="en-US" sz="2000">
                <a:solidFill>
                  <a:schemeClr val="bg1"/>
                </a:solidFill>
              </a:rPr>
              <a:t> only in c1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2B75B0-2FE1-AF40-8AD0-A71CB212F990}"/>
              </a:ext>
            </a:extLst>
          </p:cNvPr>
          <p:cNvSpPr/>
          <p:nvPr/>
        </p:nvSpPr>
        <p:spPr>
          <a:xfrm>
            <a:off x="6810783" y="4483292"/>
            <a:ext cx="2114333" cy="1691332"/>
          </a:xfrm>
          <a:prstGeom prst="wedgeRoundRectCallout">
            <a:avLst>
              <a:gd name="adj1" fmla="val -72706"/>
              <a:gd name="adj2" fmla="val 2488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Now, </a:t>
            </a:r>
            <a:r>
              <a:rPr lang="en-US" sz="1600">
                <a:solidFill>
                  <a:schemeClr val="bg1"/>
                </a:solidFill>
                <a:latin typeface="Courier" pitchFamily="2" charset="0"/>
              </a:rPr>
              <a:t>c1.cnt </a:t>
            </a:r>
            <a:r>
              <a:rPr lang="en-US">
                <a:solidFill>
                  <a:schemeClr val="bg1"/>
                </a:solidFill>
              </a:rPr>
              <a:t>references a new  </a:t>
            </a:r>
          </a:p>
          <a:p>
            <a:pPr algn="ctr"/>
            <a:r>
              <a:rPr lang="en-US" b="1">
                <a:solidFill>
                  <a:schemeClr val="bg1"/>
                </a:solidFill>
              </a:rPr>
              <a:t>instance</a:t>
            </a:r>
            <a:r>
              <a:rPr lang="en-US">
                <a:solidFill>
                  <a:schemeClr val="bg1"/>
                </a:solidFill>
              </a:rPr>
              <a:t> attribute in </a:t>
            </a:r>
            <a:r>
              <a:rPr lang="en-US">
                <a:solidFill>
                  <a:schemeClr val="bg1"/>
                </a:solidFill>
                <a:latin typeface="Courier" pitchFamily="2" charset="0"/>
              </a:rPr>
              <a:t>c1,</a:t>
            </a:r>
            <a:r>
              <a:rPr lang="en-US">
                <a:solidFill>
                  <a:schemeClr val="bg1"/>
                </a:solidFill>
              </a:rPr>
              <a:t>not the class attribute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14349F4F-4B9A-2747-A07E-D5E93B27FDB9}"/>
              </a:ext>
            </a:extLst>
          </p:cNvPr>
          <p:cNvSpPr/>
          <p:nvPr/>
        </p:nvSpPr>
        <p:spPr>
          <a:xfrm>
            <a:off x="6415797" y="2689835"/>
            <a:ext cx="2509319" cy="923438"/>
          </a:xfrm>
          <a:prstGeom prst="wedgeRoundRectCallout">
            <a:avLst>
              <a:gd name="adj1" fmla="val -68429"/>
              <a:gd name="adj2" fmla="val -461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" pitchFamily="2" charset="0"/>
              </a:rPr>
              <a:t>c1.cnt </a:t>
            </a:r>
            <a:r>
              <a:rPr lang="en-US" sz="2000">
                <a:solidFill>
                  <a:schemeClr val="bg1"/>
                </a:solidFill>
              </a:rPr>
              <a:t>references class attribute in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c1</a:t>
            </a:r>
          </a:p>
        </p:txBody>
      </p:sp>
    </p:spTree>
    <p:extLst>
      <p:ext uri="{BB962C8B-B14F-4D97-AF65-F5344CB8AC3E}">
        <p14:creationId xmlns:p14="http://schemas.microsoft.com/office/powerpoint/2010/main" val="1586141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92E770-3023-0B44-9CCC-7D0AB095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8" y="1551708"/>
            <a:ext cx="4215881" cy="471910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2" y="1074090"/>
            <a:ext cx="8851674" cy="446235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Self is just an instance – avoid </a:t>
            </a:r>
            <a:r>
              <a:rPr lang="en-US" sz="2800" err="1">
                <a:latin typeface="Gill Sans MT" charset="0"/>
                <a:ea typeface="Gill Sans MT" charset="0"/>
                <a:cs typeface="Gill Sans MT" charset="0"/>
              </a:rPr>
              <a:t>self.class_attribute</a:t>
            </a:r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 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Class Attributes and 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3765177" y="1820611"/>
            <a:ext cx="5313508" cy="877620"/>
          </a:xfrm>
          <a:prstGeom prst="wedgeRoundRectCallout">
            <a:avLst>
              <a:gd name="adj1" fmla="val -62319"/>
              <a:gd name="adj2" fmla="val 3099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Python checks first for an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 and then for a </a:t>
            </a:r>
            <a:r>
              <a:rPr lang="en-US" sz="2000" b="1">
                <a:solidFill>
                  <a:schemeClr val="bg1"/>
                </a:solidFill>
              </a:rPr>
              <a:t>class</a:t>
            </a:r>
            <a:r>
              <a:rPr lang="en-US" sz="2000">
                <a:solidFill>
                  <a:schemeClr val="bg1"/>
                </a:solidFill>
              </a:rPr>
              <a:t> attribute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AE91500-D898-5B42-AA65-71498F128A3B}"/>
              </a:ext>
            </a:extLst>
          </p:cNvPr>
          <p:cNvSpPr/>
          <p:nvPr/>
        </p:nvSpPr>
        <p:spPr>
          <a:xfrm>
            <a:off x="3765178" y="2756122"/>
            <a:ext cx="5313506" cy="877620"/>
          </a:xfrm>
          <a:prstGeom prst="wedgeRoundRectCallout">
            <a:avLst>
              <a:gd name="adj1" fmla="val -57759"/>
              <a:gd name="adj2" fmla="val -1372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No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 named ‘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cls_attr</a:t>
            </a:r>
            <a:r>
              <a:rPr lang="en-US" sz="2000">
                <a:solidFill>
                  <a:schemeClr val="bg1"/>
                </a:solidFill>
              </a:rPr>
              <a:t>’ so use      </a:t>
            </a:r>
            <a:r>
              <a:rPr lang="en-US" sz="2000" b="1">
                <a:solidFill>
                  <a:schemeClr val="bg1"/>
                </a:solidFill>
              </a:rPr>
              <a:t>class</a:t>
            </a:r>
            <a:r>
              <a:rPr lang="en-US" sz="2000">
                <a:solidFill>
                  <a:schemeClr val="bg1"/>
                </a:solidFill>
              </a:rPr>
              <a:t> attribute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Confusion.cls_attr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CAA9D8D-38EA-874F-8207-5E683BCB3FC0}"/>
              </a:ext>
            </a:extLst>
          </p:cNvPr>
          <p:cNvSpPr/>
          <p:nvPr/>
        </p:nvSpPr>
        <p:spPr>
          <a:xfrm>
            <a:off x="3765177" y="3691633"/>
            <a:ext cx="5313505" cy="877620"/>
          </a:xfrm>
          <a:prstGeom prst="wedgeRoundRectCallout">
            <a:avLst>
              <a:gd name="adj1" fmla="val -85892"/>
              <a:gd name="adj2" fmla="val -3287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Create a new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 named ‘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cls_attr</a:t>
            </a:r>
            <a:r>
              <a:rPr lang="en-US" sz="2000">
                <a:solidFill>
                  <a:schemeClr val="bg1"/>
                </a:solidFill>
              </a:rPr>
              <a:t>’ in </a:t>
            </a:r>
            <a:r>
              <a:rPr lang="en-US" sz="2000">
                <a:solidFill>
                  <a:schemeClr val="bg1"/>
                </a:solidFill>
                <a:latin typeface="Courier" pitchFamily="2" charset="0"/>
              </a:rPr>
              <a:t>self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E9C18D4-A3F5-6149-A9D7-F7238122244C}"/>
              </a:ext>
            </a:extLst>
          </p:cNvPr>
          <p:cNvSpPr/>
          <p:nvPr/>
        </p:nvSpPr>
        <p:spPr>
          <a:xfrm>
            <a:off x="4679575" y="4638923"/>
            <a:ext cx="4372377" cy="897524"/>
          </a:xfrm>
          <a:prstGeom prst="wedgeRoundRectCallout">
            <a:avLst>
              <a:gd name="adj1" fmla="val -96858"/>
              <a:gd name="adj2" fmla="val -3044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Change the value of  </a:t>
            </a:r>
            <a:r>
              <a:rPr lang="en-US" sz="2000" b="1">
                <a:solidFill>
                  <a:schemeClr val="bg1"/>
                </a:solidFill>
              </a:rPr>
              <a:t>class</a:t>
            </a:r>
            <a:r>
              <a:rPr lang="en-US" sz="2000">
                <a:solidFill>
                  <a:schemeClr val="bg1"/>
                </a:solidFill>
              </a:rPr>
              <a:t> attribute 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Confusion.cls_attr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DAE1122D-0C75-5042-9CFB-BF3BF516D8A0}"/>
              </a:ext>
            </a:extLst>
          </p:cNvPr>
          <p:cNvSpPr/>
          <p:nvPr/>
        </p:nvSpPr>
        <p:spPr>
          <a:xfrm>
            <a:off x="4721293" y="5568266"/>
            <a:ext cx="4357390" cy="877620"/>
          </a:xfrm>
          <a:prstGeom prst="wedgeRoundRectCallout">
            <a:avLst>
              <a:gd name="adj1" fmla="val -65698"/>
              <a:gd name="adj2" fmla="val -1013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Use self’s </a:t>
            </a:r>
            <a:r>
              <a:rPr lang="en-US" sz="2000" b="1">
                <a:solidFill>
                  <a:schemeClr val="bg1"/>
                </a:solidFill>
              </a:rPr>
              <a:t>instance</a:t>
            </a:r>
            <a:r>
              <a:rPr lang="en-US" sz="2000">
                <a:solidFill>
                  <a:schemeClr val="bg1"/>
                </a:solidFill>
              </a:rPr>
              <a:t> attribute ‘</a:t>
            </a:r>
            <a:r>
              <a:rPr lang="en-US" err="1">
                <a:solidFill>
                  <a:schemeClr val="bg1"/>
                </a:solidFill>
                <a:latin typeface="Courier" pitchFamily="2" charset="0"/>
              </a:rPr>
              <a:t>cls_attr</a:t>
            </a:r>
            <a:r>
              <a:rPr lang="en-US" sz="2000">
                <a:solidFill>
                  <a:schemeClr val="bg1"/>
                </a:solidFill>
              </a:rPr>
              <a:t>’</a:t>
            </a:r>
            <a:endParaRPr lang="en-US" sz="2000">
              <a:solidFill>
                <a:schemeClr val="bg1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915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1" y="1402736"/>
            <a:ext cx="8481557" cy="4462357"/>
          </a:xfrm>
        </p:spPr>
        <p:txBody>
          <a:bodyPr/>
          <a:lstStyle/>
          <a:p>
            <a:r>
              <a:rPr lang="en-US" sz="2800">
                <a:latin typeface="Gill Sans MT" charset="0"/>
                <a:ea typeface="Gill Sans MT" charset="0"/>
                <a:cs typeface="Gill Sans MT" charset="0"/>
              </a:rPr>
              <a:t>Static methods look just like other methods but are not associated with a specified class instance</a:t>
            </a:r>
          </a:p>
          <a:p>
            <a:pPr lvl="1"/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No self parameter because the method is not associated with a a specific instance</a:t>
            </a:r>
          </a:p>
          <a:p>
            <a:pPr lvl="1"/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Instance attributes are not available – no class instance</a:t>
            </a:r>
          </a:p>
          <a:p>
            <a:pPr lvl="1"/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Class attributes are available</a:t>
            </a:r>
          </a:p>
          <a:p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Static methods can be replaced with procedural function calls</a:t>
            </a:r>
          </a:p>
          <a:p>
            <a:pPr lvl="1"/>
            <a:r>
              <a:rPr lang="en-US" sz="2400">
                <a:latin typeface="Gill Sans MT" charset="0"/>
                <a:ea typeface="Gill Sans MT" charset="0"/>
                <a:cs typeface="Gill Sans MT" charset="0"/>
              </a:rPr>
              <a:t>Static methods offer extra encapsulation and consistency</a:t>
            </a:r>
          </a:p>
          <a:p>
            <a:r>
              <a:rPr lang="en-US" sz="2600">
                <a:latin typeface="Gill Sans MT" charset="0"/>
                <a:ea typeface="Gill Sans MT" charset="0"/>
                <a:cs typeface="Gill Sans MT" charset="0"/>
              </a:rPr>
              <a:t>Static methods are fairly unusual</a:t>
            </a:r>
          </a:p>
          <a:p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 lvl="1"/>
            <a:endParaRPr lang="en-US" sz="26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endParaRPr lang="en-US" sz="280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40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>
              <a:latin typeface="Gill Sans MT" charset="0"/>
              <a:ea typeface="Gill Sans MT" charset="0"/>
              <a:cs typeface="Gill Sans MT" charset="0"/>
            </a:endParaRPr>
          </a:p>
          <a:p>
            <a:pPr lvl="1">
              <a:spcAft>
                <a:spcPts val="0"/>
              </a:spcAft>
            </a:pPr>
            <a:endParaRPr lang="en-US" sz="2600">
              <a:latin typeface="Gill Sans MT" charset="0"/>
              <a:ea typeface="Gill Sans MT" charset="0"/>
              <a:cs typeface="Gill Sans MT" charset="0"/>
            </a:endParaRPr>
          </a:p>
          <a:p>
            <a:pPr>
              <a:spcAft>
                <a:spcPts val="0"/>
              </a:spcAft>
            </a:pPr>
            <a:r>
              <a:rPr lang="en-US" sz="160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Static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95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993867-2D71-074E-ABA3-ACE4B05E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2" y="842508"/>
            <a:ext cx="7351424" cy="53757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2" y="274638"/>
            <a:ext cx="8320087" cy="636774"/>
          </a:xfrm>
        </p:spPr>
        <p:txBody>
          <a:bodyPr/>
          <a:lstStyle/>
          <a:p>
            <a:r>
              <a:rPr lang="en-US">
                <a:latin typeface="Gill Sans MT"/>
                <a:cs typeface="Gill Sans MT"/>
              </a:rPr>
              <a:t>Static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9F5120A-C887-E343-AA8F-F101D9F93140}"/>
              </a:ext>
            </a:extLst>
          </p:cNvPr>
          <p:cNvSpPr/>
          <p:nvPr/>
        </p:nvSpPr>
        <p:spPr>
          <a:xfrm>
            <a:off x="3549585" y="559529"/>
            <a:ext cx="4704640" cy="651164"/>
          </a:xfrm>
          <a:prstGeom prst="wedgeRoundRectCallout">
            <a:avLst>
              <a:gd name="adj1" fmla="val -42873"/>
              <a:gd name="adj2" fmla="val 101575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conv</a:t>
            </a:r>
            <a:r>
              <a:rPr lang="en-US">
                <a:solidFill>
                  <a:schemeClr val="bg1"/>
                </a:solidFill>
              </a:rPr>
              <a:t> is a class instance.  Only one instance across all instances of class DateCompare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AACEBE0-07A3-CB45-B6AA-74DA16DAD564}"/>
              </a:ext>
            </a:extLst>
          </p:cNvPr>
          <p:cNvSpPr/>
          <p:nvPr/>
        </p:nvSpPr>
        <p:spPr>
          <a:xfrm>
            <a:off x="4197246" y="3335819"/>
            <a:ext cx="4056979" cy="378645"/>
          </a:xfrm>
          <a:prstGeom prst="wedgeRoundRectCallout">
            <a:avLst>
              <a:gd name="adj1" fmla="val -44019"/>
              <a:gd name="adj2" fmla="val -10253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Courier New" charset="0"/>
                <a:cs typeface="Courier New" charset="0"/>
              </a:rPr>
              <a:t>No </a:t>
            </a:r>
            <a:r>
              <a:rPr lang="en-US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</a:t>
            </a:r>
            <a:r>
              <a:rPr lang="en-US">
                <a:solidFill>
                  <a:schemeClr val="bg1"/>
                </a:solidFill>
                <a:ea typeface="Courier New" charset="0"/>
                <a:cs typeface="Courier New" charset="0"/>
              </a:rPr>
              <a:t> because this is a static method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8BFD138F-8C8D-3A45-ADAF-EBCCC50B577A}"/>
              </a:ext>
            </a:extLst>
          </p:cNvPr>
          <p:cNvSpPr/>
          <p:nvPr/>
        </p:nvSpPr>
        <p:spPr>
          <a:xfrm>
            <a:off x="3859351" y="1922959"/>
            <a:ext cx="4056979" cy="378645"/>
          </a:xfrm>
          <a:prstGeom prst="wedgeRoundRectCallout">
            <a:avLst>
              <a:gd name="adj1" fmla="val -92197"/>
              <a:gd name="adj2" fmla="val 33271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ea typeface="Courier New" charset="0"/>
                <a:cs typeface="Courier New" charset="0"/>
              </a:rPr>
              <a:t>@</a:t>
            </a:r>
            <a:r>
              <a:rPr lang="en-US" err="1">
                <a:solidFill>
                  <a:schemeClr val="bg1"/>
                </a:solidFill>
                <a:ea typeface="Courier New" charset="0"/>
                <a:cs typeface="Courier New" charset="0"/>
              </a:rPr>
              <a:t>staticmethod</a:t>
            </a:r>
            <a:r>
              <a:rPr lang="en-US">
                <a:solidFill>
                  <a:schemeClr val="bg1"/>
                </a:solidFill>
                <a:ea typeface="Courier New" charset="0"/>
                <a:cs typeface="Courier New" charset="0"/>
              </a:rPr>
              <a:t> is decorator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815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723900"/>
            <a:ext cx="3810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85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5094" y="1082099"/>
            <a:ext cx="8459962" cy="4511810"/>
          </a:xfrm>
        </p:spPr>
        <p:txBody>
          <a:bodyPr/>
          <a:lstStyle/>
          <a:p>
            <a:pPr lvl="1"/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Stevens Data Repository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3778" y="1192704"/>
            <a:ext cx="873490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HW09: Build Stevens Data Repository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Students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Instructors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Print Student Summary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Print Instructor Summary</a:t>
            </a:r>
          </a:p>
          <a:p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HW10: Enhance Stevens Data Repository</a:t>
            </a:r>
          </a:p>
          <a:p>
            <a:pPr lvl="1"/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Add majors</a:t>
            </a:r>
          </a:p>
          <a:p>
            <a:pPr lvl="1"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Enhance Student Summary with remaining classes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HW11: Store data in SQL database</a:t>
            </a:r>
          </a:p>
          <a:p>
            <a:pPr>
              <a:spcAft>
                <a:spcPts val="1200"/>
              </a:spcAft>
            </a:pPr>
            <a:r>
              <a:rPr lang="en-US" sz="2800" dirty="0">
                <a:latin typeface="Gill Sans MT" charset="0"/>
                <a:ea typeface="Gill Sans MT" charset="0"/>
                <a:cs typeface="Gill Sans MT" charset="0"/>
              </a:rPr>
              <a:t>HW12: Present the data with a Flask web interface </a:t>
            </a:r>
          </a:p>
        </p:txBody>
      </p:sp>
    </p:spTree>
    <p:extLst>
      <p:ext uri="{BB962C8B-B14F-4D97-AF65-F5344CB8AC3E}">
        <p14:creationId xmlns:p14="http://schemas.microsoft.com/office/powerpoint/2010/main" val="2288057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45" y="1613311"/>
            <a:ext cx="4520539" cy="34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1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4" y="1135045"/>
            <a:ext cx="6909814" cy="2293955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Functions can be nested inside other functions</a:t>
            </a: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2655881" y="4596920"/>
            <a:ext cx="4708292" cy="636774"/>
          </a:xfrm>
          <a:prstGeom prst="wedgeRoundRectCallout">
            <a:avLst>
              <a:gd name="adj1" fmla="val -65998"/>
              <a:gd name="adj2" fmla="val 22174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inner() </a:t>
            </a:r>
            <a:r>
              <a:rPr lang="en-US" sz="2000" dirty="0">
                <a:solidFill>
                  <a:schemeClr val="bg1"/>
                </a:solidFill>
              </a:rPr>
              <a:t>is visible only within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outer()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513C3-6232-4B47-B730-BC856D17BFC2}"/>
              </a:ext>
            </a:extLst>
          </p:cNvPr>
          <p:cNvSpPr txBox="1"/>
          <p:nvPr/>
        </p:nvSpPr>
        <p:spPr>
          <a:xfrm>
            <a:off x="3940504" y="331102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97DA5-FFEF-5A48-A5F4-AEC76C6EE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35" y="1735059"/>
            <a:ext cx="6786419" cy="3987896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507AC4D-556A-B844-8262-28072E43386F}"/>
              </a:ext>
            </a:extLst>
          </p:cNvPr>
          <p:cNvSpPr/>
          <p:nvPr/>
        </p:nvSpPr>
        <p:spPr>
          <a:xfrm>
            <a:off x="6197817" y="2928368"/>
            <a:ext cx="2814063" cy="1001263"/>
          </a:xfrm>
          <a:prstGeom prst="wedgeRoundRectCallout">
            <a:avLst>
              <a:gd name="adj1" fmla="val -96605"/>
              <a:gd name="adj2" fmla="val 14859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inner() </a:t>
            </a:r>
            <a:r>
              <a:rPr lang="en-US" sz="2000" dirty="0">
                <a:solidFill>
                  <a:schemeClr val="bg1"/>
                </a:solidFill>
              </a:rPr>
              <a:t>is visible within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outer()</a:t>
            </a:r>
          </a:p>
        </p:txBody>
      </p:sp>
    </p:spTree>
    <p:extLst>
      <p:ext uri="{BB962C8B-B14F-4D97-AF65-F5344CB8AC3E}">
        <p14:creationId xmlns:p14="http://schemas.microsoft.com/office/powerpoint/2010/main" val="257882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2192771"/>
          </a:xfrm>
        </p:spPr>
        <p:txBody>
          <a:bodyPr/>
          <a:lstStyle/>
          <a:p>
            <a:r>
              <a:rPr lang="en-US" sz="2800" dirty="0">
                <a:latin typeface="Gill Sans MT" charset="0"/>
                <a:ea typeface="ＭＳ Ｐゴシック" charset="0"/>
                <a:cs typeface="ＭＳ Ｐゴシック" charset="0"/>
              </a:rPr>
              <a:t>Nested functions are visible only inside the nesting function</a:t>
            </a: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Nested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14FB89-46A6-0746-9BB5-0CF7C0CC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3" y="5300652"/>
            <a:ext cx="6571668" cy="770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944FA1-575A-1B4B-8153-8873A959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12" y="2231430"/>
            <a:ext cx="6049697" cy="326467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6329937" y="3724184"/>
            <a:ext cx="2814063" cy="1001263"/>
          </a:xfrm>
          <a:prstGeom prst="wedgeRoundRectCallout">
            <a:avLst>
              <a:gd name="adj1" fmla="val -69034"/>
              <a:gd name="adj2" fmla="val 135242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inner() </a:t>
            </a:r>
            <a:r>
              <a:rPr lang="en-US" sz="2000" dirty="0">
                <a:solidFill>
                  <a:schemeClr val="bg1"/>
                </a:solidFill>
              </a:rPr>
              <a:t>is visible </a:t>
            </a:r>
            <a:r>
              <a:rPr lang="en-US" sz="2000" b="1" dirty="0">
                <a:solidFill>
                  <a:schemeClr val="bg1"/>
                </a:solidFill>
              </a:rPr>
              <a:t>only</a:t>
            </a:r>
            <a:r>
              <a:rPr lang="en-US" sz="2000" dirty="0">
                <a:solidFill>
                  <a:schemeClr val="bg1"/>
                </a:solidFill>
              </a:rPr>
              <a:t> within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outer()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E0DF3-A6DF-7545-BBFF-AE80B75B782A}"/>
              </a:ext>
            </a:extLst>
          </p:cNvPr>
          <p:cNvSpPr txBox="1"/>
          <p:nvPr/>
        </p:nvSpPr>
        <p:spPr>
          <a:xfrm>
            <a:off x="4051676" y="367346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311968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A6B91-F8E1-EB44-A758-8980366A0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47" y="981328"/>
            <a:ext cx="6642100" cy="4978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Decorators: Wrapping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6663134" y="3254556"/>
            <a:ext cx="2286816" cy="1215911"/>
          </a:xfrm>
          <a:prstGeom prst="wedgeRoundRectCallout">
            <a:avLst>
              <a:gd name="adj1" fmla="val -60995"/>
              <a:gd name="adj2" fmla="val 14460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Decorator returns the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inner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wrapper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 function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FA71B12-AFC1-E340-AADF-0BE3EAACE86C}"/>
              </a:ext>
            </a:extLst>
          </p:cNvPr>
          <p:cNvSpPr/>
          <p:nvPr/>
        </p:nvSpPr>
        <p:spPr>
          <a:xfrm>
            <a:off x="4002375" y="4618755"/>
            <a:ext cx="4706194" cy="1047528"/>
          </a:xfrm>
          <a:prstGeom prst="wedgeRoundRectCallout">
            <a:avLst>
              <a:gd name="adj1" fmla="val -62755"/>
              <a:gd name="adj2" fmla="val -5093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</a:t>
            </a:r>
            <a:r>
              <a:rPr lang="en-US" sz="2000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is now the decorated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so calling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calls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my_decorator()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that  calls the original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A239C33-8E7B-8E49-8C6A-C2A8CC161EFB}"/>
              </a:ext>
            </a:extLst>
          </p:cNvPr>
          <p:cNvSpPr/>
          <p:nvPr/>
        </p:nvSpPr>
        <p:spPr>
          <a:xfrm>
            <a:off x="3732516" y="1427642"/>
            <a:ext cx="2622956" cy="782458"/>
          </a:xfrm>
          <a:prstGeom prst="wedgeRoundRectCallout">
            <a:avLst>
              <a:gd name="adj1" fmla="val -71010"/>
              <a:gd name="adj2" fmla="val 13843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arbitrary function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C436C40-4F77-EC47-979C-36A0798386DB}"/>
              </a:ext>
            </a:extLst>
          </p:cNvPr>
          <p:cNvSpPr/>
          <p:nvPr/>
        </p:nvSpPr>
        <p:spPr>
          <a:xfrm>
            <a:off x="1953265" y="5705727"/>
            <a:ext cx="5264953" cy="402288"/>
          </a:xfrm>
          <a:prstGeom prst="wedgeRoundRectCallout">
            <a:avLst>
              <a:gd name="adj1" fmla="val -67477"/>
              <a:gd name="adj2" fmla="val -29948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Value returned from decorated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hello()</a:t>
            </a:r>
            <a:endParaRPr lang="en-US" sz="20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A6553-AA77-544B-98A0-F9F284B49CC3}"/>
              </a:ext>
            </a:extLst>
          </p:cNvPr>
          <p:cNvSpPr txBox="1"/>
          <p:nvPr/>
        </p:nvSpPr>
        <p:spPr>
          <a:xfrm>
            <a:off x="4188860" y="719718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185054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9FFA8C-82CE-A84D-8726-5168C7DA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" y="1211145"/>
            <a:ext cx="6489700" cy="49276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36113" y="1135045"/>
            <a:ext cx="8459962" cy="4511810"/>
          </a:xfrm>
        </p:spPr>
        <p:txBody>
          <a:bodyPr/>
          <a:lstStyle/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pPr>
              <a:spcAft>
                <a:spcPts val="0"/>
              </a:spcAft>
            </a:pPr>
            <a:endParaRPr lang="en-US" sz="2400" dirty="0">
              <a:latin typeface="Gill Sans MT" charset="0"/>
              <a:ea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8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6774"/>
          </a:xfrm>
        </p:spPr>
        <p:txBody>
          <a:bodyPr/>
          <a:lstStyle/>
          <a:p>
            <a:r>
              <a:rPr lang="en-US" dirty="0">
                <a:latin typeface="Gill Sans MT"/>
                <a:cs typeface="Gill Sans MT"/>
              </a:rPr>
              <a:t>@decorator syntax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70C3353-5ADF-B940-BD56-D468E62EE5B2}"/>
              </a:ext>
            </a:extLst>
          </p:cNvPr>
          <p:cNvSpPr/>
          <p:nvPr/>
        </p:nvSpPr>
        <p:spPr>
          <a:xfrm>
            <a:off x="3486606" y="3548248"/>
            <a:ext cx="3428107" cy="791653"/>
          </a:xfrm>
          <a:prstGeom prst="wedgeRoundRectCallout">
            <a:avLst>
              <a:gd name="adj1" fmla="val -94736"/>
              <a:gd name="adj2" fmla="val -22277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Syntactic shortcut for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hi = my_decorator(hi)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FFA71B12-AFC1-E340-AADF-0BE3EAACE86C}"/>
              </a:ext>
            </a:extLst>
          </p:cNvPr>
          <p:cNvSpPr/>
          <p:nvPr/>
        </p:nvSpPr>
        <p:spPr>
          <a:xfrm>
            <a:off x="4321807" y="4827069"/>
            <a:ext cx="3428107" cy="1261283"/>
          </a:xfrm>
          <a:prstGeom prst="wedgeRoundRectCallout">
            <a:avLst>
              <a:gd name="adj1" fmla="val -80294"/>
              <a:gd name="adj2" fmla="val -186"/>
              <a:gd name="adj3" fmla="val 16667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Now we can call the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decorated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hi()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which calls the </a:t>
            </a:r>
            <a:r>
              <a:rPr lang="en-US" sz="2000" b="1" i="1" dirty="0">
                <a:solidFill>
                  <a:schemeClr val="bg1"/>
                </a:solidFill>
                <a:latin typeface="+mj-lt"/>
              </a:rPr>
              <a:t>origina</a:t>
            </a:r>
            <a:r>
              <a:rPr lang="en-US" b="1" i="1" dirty="0">
                <a:solidFill>
                  <a:schemeClr val="bg1"/>
                </a:solidFill>
                <a:latin typeface="+mj-lt"/>
              </a:rPr>
              <a:t>l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hi()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81856-49EE-7C47-A447-8A2EFC4C2294}"/>
              </a:ext>
            </a:extLst>
          </p:cNvPr>
          <p:cNvSpPr txBox="1"/>
          <p:nvPr/>
        </p:nvSpPr>
        <p:spPr>
          <a:xfrm>
            <a:off x="4139182" y="331415"/>
            <a:ext cx="465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Stencil" pitchFamily="82" charset="77"/>
              </a:rPr>
              <a:t>Advanced/Optional</a:t>
            </a:r>
          </a:p>
        </p:txBody>
      </p:sp>
    </p:spTree>
    <p:extLst>
      <p:ext uri="{BB962C8B-B14F-4D97-AF65-F5344CB8AC3E}">
        <p14:creationId xmlns:p14="http://schemas.microsoft.com/office/powerpoint/2010/main" val="27631778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173796</TotalTime>
  <Words>2340</Words>
  <Application>Microsoft Macintosh PowerPoint</Application>
  <PresentationFormat>On-screen Show (4:3)</PresentationFormat>
  <Paragraphs>536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56</vt:i4>
      </vt:variant>
    </vt:vector>
  </HeadingPairs>
  <TitlesOfParts>
    <vt:vector size="74" baseType="lpstr">
      <vt:lpstr>Arial</vt:lpstr>
      <vt:lpstr>Calibri</vt:lpstr>
      <vt:lpstr>Casual</vt:lpstr>
      <vt:lpstr>Century Gothic</vt:lpstr>
      <vt:lpstr>Courier</vt:lpstr>
      <vt:lpstr>Courier New</vt:lpstr>
      <vt:lpstr>Gill Sans MT</vt:lpstr>
      <vt:lpstr>Stencil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Today’s topics</vt:lpstr>
      <vt:lpstr>Decorators</vt:lpstr>
      <vt:lpstr>Python functions are first-class objects</vt:lpstr>
      <vt:lpstr>Python functions are first-class objects</vt:lpstr>
      <vt:lpstr>Nested functions</vt:lpstr>
      <vt:lpstr>Nested functions</vt:lpstr>
      <vt:lpstr>Decorators: Wrapping functions</vt:lpstr>
      <vt:lpstr>@decorator syntax</vt:lpstr>
      <vt:lpstr>One decorator, many functions</vt:lpstr>
      <vt:lpstr>Decorating functions with arguments</vt:lpstr>
      <vt:lpstr>pp_fcall() – see function arguments </vt:lpstr>
      <vt:lpstr>Execution time decorator</vt:lpstr>
      <vt:lpstr>decorators: execution time</vt:lpstr>
      <vt:lpstr>decorators: execution time</vt:lpstr>
      <vt:lpstr>decorators: logging function calls</vt:lpstr>
      <vt:lpstr>Decorators summary</vt:lpstr>
      <vt:lpstr>PowerPoint Presentation</vt:lpstr>
      <vt:lpstr>Encapsulation/Information Hiding: Public vs Private interfaces in classes</vt:lpstr>
      <vt:lpstr>What are we hiding from whom and why? </vt:lpstr>
      <vt:lpstr>Private/Protected attributes/methods</vt:lpstr>
      <vt:lpstr>Private/Protected in Python</vt:lpstr>
      <vt:lpstr>Private/Protected in Python</vt:lpstr>
      <vt:lpstr>Private/Protected in Python</vt:lpstr>
      <vt:lpstr>e-Commerce Shopping Cart Item</vt:lpstr>
      <vt:lpstr>Java-inspired Item class methods</vt:lpstr>
      <vt:lpstr>Adjust price to include 20% discount</vt:lpstr>
      <vt:lpstr>Pythonic Item class</vt:lpstr>
      <vt:lpstr>Discounting the price of Items</vt:lpstr>
      <vt:lpstr>Encapsulation is a good thing…</vt:lpstr>
      <vt:lpstr>Encapsulation is a good thing…</vt:lpstr>
      <vt:lpstr>@property, @setter</vt:lpstr>
      <vt:lpstr>Changing quantity to an @property</vt:lpstr>
      <vt:lpstr>Getting Item.quantity with @property</vt:lpstr>
      <vt:lpstr>What if we need a setter()?</vt:lpstr>
      <vt:lpstr>Adding a setter()</vt:lpstr>
      <vt:lpstr>Using the setter()</vt:lpstr>
      <vt:lpstr>@property/@attribute.setter review</vt:lpstr>
      <vt:lpstr>@property/@attribute.setter summary</vt:lpstr>
      <vt:lpstr>PowerPoint Presentation</vt:lpstr>
      <vt:lpstr>Polymorphism</vt:lpstr>
      <vt:lpstr>Dynamic and Static Typing</vt:lpstr>
      <vt:lpstr>Duck Typing</vt:lpstr>
      <vt:lpstr>Duck typing example</vt:lpstr>
      <vt:lpstr>PowerPoint Presentation</vt:lpstr>
      <vt:lpstr>Instance Attributes vs Class Attributes</vt:lpstr>
      <vt:lpstr>Instance Attributes vs Class Attributes</vt:lpstr>
      <vt:lpstr>Referencing class attributes</vt:lpstr>
      <vt:lpstr>What could possibly go wrong?</vt:lpstr>
      <vt:lpstr>What could be even more confusing?</vt:lpstr>
      <vt:lpstr>Class Attributes and self</vt:lpstr>
      <vt:lpstr>Static Methods</vt:lpstr>
      <vt:lpstr>Static Methods</vt:lpstr>
      <vt:lpstr>PowerPoint Presentation</vt:lpstr>
      <vt:lpstr>Stevens Data Repository</vt:lpstr>
      <vt:lpstr>Questions?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James Rowland</cp:lastModifiedBy>
  <cp:revision>2277</cp:revision>
  <cp:lastPrinted>2014-07-29T20:42:09Z</cp:lastPrinted>
  <dcterms:created xsi:type="dcterms:W3CDTF">2013-11-01T14:42:31Z</dcterms:created>
  <dcterms:modified xsi:type="dcterms:W3CDTF">2020-03-26T22:22:48Z</dcterms:modified>
</cp:coreProperties>
</file>